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743" r:id="rId2"/>
    <p:sldId id="581" r:id="rId3"/>
    <p:sldId id="708" r:id="rId4"/>
    <p:sldId id="762" r:id="rId5"/>
    <p:sldId id="761" r:id="rId6"/>
    <p:sldId id="747" r:id="rId7"/>
    <p:sldId id="757" r:id="rId8"/>
    <p:sldId id="759" r:id="rId9"/>
    <p:sldId id="760" r:id="rId10"/>
    <p:sldId id="690" r:id="rId11"/>
    <p:sldId id="724" r:id="rId12"/>
    <p:sldId id="740" r:id="rId13"/>
    <p:sldId id="695" r:id="rId14"/>
    <p:sldId id="73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45D96E-C796-4421-AD6D-9602ECC62BD3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D46E5A-89BD-4F98-A7FE-DDCE6CE2295F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800" dirty="0"/>
            <a:t>HIGHER MANAGEMENT</a:t>
          </a:r>
        </a:p>
      </dgm:t>
    </dgm:pt>
    <dgm:pt modelId="{01A14C1D-C373-4399-BC97-82EEA412DBA0}" type="parTrans" cxnId="{BE1C1385-96D1-4503-8AAB-9F9EE8DA1B6E}">
      <dgm:prSet/>
      <dgm:spPr/>
      <dgm:t>
        <a:bodyPr/>
        <a:lstStyle/>
        <a:p>
          <a:endParaRPr lang="en-US"/>
        </a:p>
      </dgm:t>
    </dgm:pt>
    <dgm:pt modelId="{636B45B3-C869-4DE0-8C3B-5F28081A223C}" type="sibTrans" cxnId="{BE1C1385-96D1-4503-8AAB-9F9EE8DA1B6E}">
      <dgm:prSet/>
      <dgm:spPr/>
      <dgm:t>
        <a:bodyPr/>
        <a:lstStyle/>
        <a:p>
          <a:endParaRPr lang="en-US"/>
        </a:p>
      </dgm:t>
    </dgm:pt>
    <dgm:pt modelId="{2C6FD6F7-FDCE-48A5-B416-303E19E9F909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800" dirty="0"/>
            <a:t>ADVISORY COMMITTEE</a:t>
          </a:r>
        </a:p>
      </dgm:t>
    </dgm:pt>
    <dgm:pt modelId="{345465A2-7FC4-4456-A8A1-7CA88C178C18}" type="parTrans" cxnId="{ED2157E4-C12C-4F16-8C97-2949C03CFB10}">
      <dgm:prSet/>
      <dgm:spPr/>
      <dgm:t>
        <a:bodyPr/>
        <a:lstStyle/>
        <a:p>
          <a:endParaRPr lang="en-US"/>
        </a:p>
      </dgm:t>
    </dgm:pt>
    <dgm:pt modelId="{966787E4-53A4-43FF-A068-FCC1B4545C3B}" type="sibTrans" cxnId="{ED2157E4-C12C-4F16-8C97-2949C03CFB10}">
      <dgm:prSet/>
      <dgm:spPr/>
      <dgm:t>
        <a:bodyPr/>
        <a:lstStyle/>
        <a:p>
          <a:endParaRPr lang="en-US"/>
        </a:p>
      </dgm:t>
    </dgm:pt>
    <dgm:pt modelId="{E8C93B31-FDD3-472B-9228-CB9C1CA0C8C9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2000" dirty="0">
              <a:solidFill>
                <a:srgbClr val="FF0000"/>
              </a:solidFill>
            </a:rPr>
            <a:t>CORE TEAM</a:t>
          </a:r>
        </a:p>
      </dgm:t>
    </dgm:pt>
    <dgm:pt modelId="{1597CE2E-5EF7-4F04-AFBB-ABD550149EA5}" type="parTrans" cxnId="{D1E1778F-6264-48A3-BFD9-98EB9EB97C81}">
      <dgm:prSet/>
      <dgm:spPr/>
      <dgm:t>
        <a:bodyPr/>
        <a:lstStyle/>
        <a:p>
          <a:endParaRPr lang="en-US"/>
        </a:p>
      </dgm:t>
    </dgm:pt>
    <dgm:pt modelId="{37A21936-0E7C-4675-826A-650B0729D88B}" type="sibTrans" cxnId="{D1E1778F-6264-48A3-BFD9-98EB9EB97C81}">
      <dgm:prSet/>
      <dgm:spPr/>
      <dgm:t>
        <a:bodyPr/>
        <a:lstStyle/>
        <a:p>
          <a:endParaRPr lang="en-US"/>
        </a:p>
      </dgm:t>
    </dgm:pt>
    <dgm:pt modelId="{72C2BCF0-5432-4FAB-B316-2195B9B90FBF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REVIEW TEAM </a:t>
          </a:r>
          <a:endParaRPr lang="en-US" sz="1600" dirty="0">
            <a:solidFill>
              <a:schemeClr val="bg1"/>
            </a:solidFill>
          </a:endParaRPr>
        </a:p>
      </dgm:t>
    </dgm:pt>
    <dgm:pt modelId="{70F6A1F1-B5A0-435A-8241-D5A98F87EFD5}" type="parTrans" cxnId="{03E2F954-76BA-430A-B968-64FC2A0013BD}">
      <dgm:prSet/>
      <dgm:spPr/>
      <dgm:t>
        <a:bodyPr/>
        <a:lstStyle/>
        <a:p>
          <a:endParaRPr lang="en-US"/>
        </a:p>
      </dgm:t>
    </dgm:pt>
    <dgm:pt modelId="{7579486C-4A75-49F8-89E2-D9AD9ABE8595}" type="sibTrans" cxnId="{03E2F954-76BA-430A-B968-64FC2A0013BD}">
      <dgm:prSet/>
      <dgm:spPr/>
      <dgm:t>
        <a:bodyPr/>
        <a:lstStyle/>
        <a:p>
          <a:endParaRPr lang="en-US"/>
        </a:p>
      </dgm:t>
    </dgm:pt>
    <dgm:pt modelId="{9B9757F7-E825-47C8-8EA4-45E3F47097CD}" type="pres">
      <dgm:prSet presAssocID="{DA45D96E-C796-4421-AD6D-9602ECC62BD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AEF202-1B0E-42A5-BADC-EFED85B4CA63}" type="pres">
      <dgm:prSet presAssocID="{DA45D96E-C796-4421-AD6D-9602ECC62BD3}" presName="comp1" presStyleCnt="0"/>
      <dgm:spPr/>
    </dgm:pt>
    <dgm:pt modelId="{42CDD60B-BAF3-45A0-A339-F1D02C1AC6A3}" type="pres">
      <dgm:prSet presAssocID="{DA45D96E-C796-4421-AD6D-9602ECC62BD3}" presName="circle1" presStyleLbl="node1" presStyleIdx="0" presStyleCnt="4" custScaleX="150000"/>
      <dgm:spPr/>
      <dgm:t>
        <a:bodyPr/>
        <a:lstStyle/>
        <a:p>
          <a:endParaRPr lang="en-US"/>
        </a:p>
      </dgm:t>
    </dgm:pt>
    <dgm:pt modelId="{2679C723-74F1-4E90-A7B3-8526E397478B}" type="pres">
      <dgm:prSet presAssocID="{DA45D96E-C796-4421-AD6D-9602ECC62BD3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39769-1C13-4DC7-AC27-3C4D58DF7966}" type="pres">
      <dgm:prSet presAssocID="{DA45D96E-C796-4421-AD6D-9602ECC62BD3}" presName="comp2" presStyleCnt="0"/>
      <dgm:spPr/>
    </dgm:pt>
    <dgm:pt modelId="{EA036C4D-DAE4-434C-A53B-6B366E2D163E}" type="pres">
      <dgm:prSet presAssocID="{DA45D96E-C796-4421-AD6D-9602ECC62BD3}" presName="circle2" presStyleLbl="node1" presStyleIdx="1" presStyleCnt="4" custScaleX="126562"/>
      <dgm:spPr/>
      <dgm:t>
        <a:bodyPr/>
        <a:lstStyle/>
        <a:p>
          <a:endParaRPr lang="en-US"/>
        </a:p>
      </dgm:t>
    </dgm:pt>
    <dgm:pt modelId="{FA19B955-508B-4E6C-BA26-D6A284C1C1E4}" type="pres">
      <dgm:prSet presAssocID="{DA45D96E-C796-4421-AD6D-9602ECC62BD3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55AC9A-C33B-442E-A496-06CB8B6EBAD4}" type="pres">
      <dgm:prSet presAssocID="{DA45D96E-C796-4421-AD6D-9602ECC62BD3}" presName="comp3" presStyleCnt="0"/>
      <dgm:spPr/>
    </dgm:pt>
    <dgm:pt modelId="{B7D48FC9-C442-4751-AAE3-F3CD4260C8C1}" type="pres">
      <dgm:prSet presAssocID="{DA45D96E-C796-4421-AD6D-9602ECC62BD3}" presName="circle3" presStyleLbl="node1" presStyleIdx="2" presStyleCnt="4" custScaleX="93750" custScaleY="72917"/>
      <dgm:spPr/>
      <dgm:t>
        <a:bodyPr/>
        <a:lstStyle/>
        <a:p>
          <a:endParaRPr lang="en-US"/>
        </a:p>
      </dgm:t>
    </dgm:pt>
    <dgm:pt modelId="{E34CFE42-425E-4B11-B805-15720F108561}" type="pres">
      <dgm:prSet presAssocID="{DA45D96E-C796-4421-AD6D-9602ECC62BD3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84B2C-EB43-4FA7-8D6B-2BA5587254B8}" type="pres">
      <dgm:prSet presAssocID="{DA45D96E-C796-4421-AD6D-9602ECC62BD3}" presName="comp4" presStyleCnt="0"/>
      <dgm:spPr/>
    </dgm:pt>
    <dgm:pt modelId="{CF9E6778-FDA4-4BCC-B28F-E88B6BB2BF90}" type="pres">
      <dgm:prSet presAssocID="{DA45D96E-C796-4421-AD6D-9602ECC62BD3}" presName="circle4" presStyleLbl="node1" presStyleIdx="3" presStyleCnt="4" custScaleX="112500" custScaleY="56250"/>
      <dgm:spPr/>
      <dgm:t>
        <a:bodyPr/>
        <a:lstStyle/>
        <a:p>
          <a:endParaRPr lang="en-US"/>
        </a:p>
      </dgm:t>
    </dgm:pt>
    <dgm:pt modelId="{135C6A3F-3280-41AC-81AE-2CCA2A9702EC}" type="pres">
      <dgm:prSet presAssocID="{DA45D96E-C796-4421-AD6D-9602ECC62BD3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A5B5A7-0499-4933-BBE7-AD6B9333B4FF}" type="presOf" srcId="{72C2BCF0-5432-4FAB-B316-2195B9B90FBF}" destId="{CF9E6778-FDA4-4BCC-B28F-E88B6BB2BF90}" srcOrd="0" destOrd="0" presId="urn:microsoft.com/office/officeart/2005/8/layout/venn2"/>
    <dgm:cxn modelId="{B2030531-8ED4-4A68-BA98-7A907735345A}" type="presOf" srcId="{DA45D96E-C796-4421-AD6D-9602ECC62BD3}" destId="{9B9757F7-E825-47C8-8EA4-45E3F47097CD}" srcOrd="0" destOrd="0" presId="urn:microsoft.com/office/officeart/2005/8/layout/venn2"/>
    <dgm:cxn modelId="{EBDC8F57-076A-41F0-AE3C-11B25E39F99C}" type="presOf" srcId="{2C6FD6F7-FDCE-48A5-B416-303E19E9F909}" destId="{EA036C4D-DAE4-434C-A53B-6B366E2D163E}" srcOrd="0" destOrd="0" presId="urn:microsoft.com/office/officeart/2005/8/layout/venn2"/>
    <dgm:cxn modelId="{870AEFBF-E3A9-44E7-9705-C214BAAD3923}" type="presOf" srcId="{E8C93B31-FDD3-472B-9228-CB9C1CA0C8C9}" destId="{E34CFE42-425E-4B11-B805-15720F108561}" srcOrd="1" destOrd="0" presId="urn:microsoft.com/office/officeart/2005/8/layout/venn2"/>
    <dgm:cxn modelId="{EEEA88D8-039F-4DD3-98D6-95058F800202}" type="presOf" srcId="{2C6FD6F7-FDCE-48A5-B416-303E19E9F909}" destId="{FA19B955-508B-4E6C-BA26-D6A284C1C1E4}" srcOrd="1" destOrd="0" presId="urn:microsoft.com/office/officeart/2005/8/layout/venn2"/>
    <dgm:cxn modelId="{ED2157E4-C12C-4F16-8C97-2949C03CFB10}" srcId="{DA45D96E-C796-4421-AD6D-9602ECC62BD3}" destId="{2C6FD6F7-FDCE-48A5-B416-303E19E9F909}" srcOrd="1" destOrd="0" parTransId="{345465A2-7FC4-4456-A8A1-7CA88C178C18}" sibTransId="{966787E4-53A4-43FF-A068-FCC1B4545C3B}"/>
    <dgm:cxn modelId="{834CED4A-3954-466F-B2B9-F6F62F4F6D38}" type="presOf" srcId="{72C2BCF0-5432-4FAB-B316-2195B9B90FBF}" destId="{135C6A3F-3280-41AC-81AE-2CCA2A9702EC}" srcOrd="1" destOrd="0" presId="urn:microsoft.com/office/officeart/2005/8/layout/venn2"/>
    <dgm:cxn modelId="{D036CA16-E66E-4542-B1E2-5B3D7CB3A8E1}" type="presOf" srcId="{B4D46E5A-89BD-4F98-A7FE-DDCE6CE2295F}" destId="{2679C723-74F1-4E90-A7B3-8526E397478B}" srcOrd="1" destOrd="0" presId="urn:microsoft.com/office/officeart/2005/8/layout/venn2"/>
    <dgm:cxn modelId="{BE1C1385-96D1-4503-8AAB-9F9EE8DA1B6E}" srcId="{DA45D96E-C796-4421-AD6D-9602ECC62BD3}" destId="{B4D46E5A-89BD-4F98-A7FE-DDCE6CE2295F}" srcOrd="0" destOrd="0" parTransId="{01A14C1D-C373-4399-BC97-82EEA412DBA0}" sibTransId="{636B45B3-C869-4DE0-8C3B-5F28081A223C}"/>
    <dgm:cxn modelId="{076ABBA9-7087-4D4B-AF0C-4BDDCCF71BBD}" type="presOf" srcId="{E8C93B31-FDD3-472B-9228-CB9C1CA0C8C9}" destId="{B7D48FC9-C442-4751-AAE3-F3CD4260C8C1}" srcOrd="0" destOrd="0" presId="urn:microsoft.com/office/officeart/2005/8/layout/venn2"/>
    <dgm:cxn modelId="{D1E1778F-6264-48A3-BFD9-98EB9EB97C81}" srcId="{DA45D96E-C796-4421-AD6D-9602ECC62BD3}" destId="{E8C93B31-FDD3-472B-9228-CB9C1CA0C8C9}" srcOrd="2" destOrd="0" parTransId="{1597CE2E-5EF7-4F04-AFBB-ABD550149EA5}" sibTransId="{37A21936-0E7C-4675-826A-650B0729D88B}"/>
    <dgm:cxn modelId="{03E2F954-76BA-430A-B968-64FC2A0013BD}" srcId="{DA45D96E-C796-4421-AD6D-9602ECC62BD3}" destId="{72C2BCF0-5432-4FAB-B316-2195B9B90FBF}" srcOrd="3" destOrd="0" parTransId="{70F6A1F1-B5A0-435A-8241-D5A98F87EFD5}" sibTransId="{7579486C-4A75-49F8-89E2-D9AD9ABE8595}"/>
    <dgm:cxn modelId="{B6996D46-9680-456F-971E-8E82EB348C80}" type="presOf" srcId="{B4D46E5A-89BD-4F98-A7FE-DDCE6CE2295F}" destId="{42CDD60B-BAF3-45A0-A339-F1D02C1AC6A3}" srcOrd="0" destOrd="0" presId="urn:microsoft.com/office/officeart/2005/8/layout/venn2"/>
    <dgm:cxn modelId="{D2729AFE-1309-4BA5-9B83-D79935E1D500}" type="presParOf" srcId="{9B9757F7-E825-47C8-8EA4-45E3F47097CD}" destId="{C5AEF202-1B0E-42A5-BADC-EFED85B4CA63}" srcOrd="0" destOrd="0" presId="urn:microsoft.com/office/officeart/2005/8/layout/venn2"/>
    <dgm:cxn modelId="{9593AF14-6B46-44A5-A890-8611D55F02D3}" type="presParOf" srcId="{C5AEF202-1B0E-42A5-BADC-EFED85B4CA63}" destId="{42CDD60B-BAF3-45A0-A339-F1D02C1AC6A3}" srcOrd="0" destOrd="0" presId="urn:microsoft.com/office/officeart/2005/8/layout/venn2"/>
    <dgm:cxn modelId="{BE5B6845-E8A2-4D87-A517-4D0C8169C50E}" type="presParOf" srcId="{C5AEF202-1B0E-42A5-BADC-EFED85B4CA63}" destId="{2679C723-74F1-4E90-A7B3-8526E397478B}" srcOrd="1" destOrd="0" presId="urn:microsoft.com/office/officeart/2005/8/layout/venn2"/>
    <dgm:cxn modelId="{FDAC3258-95AD-4451-877C-4A36B67052F8}" type="presParOf" srcId="{9B9757F7-E825-47C8-8EA4-45E3F47097CD}" destId="{6AA39769-1C13-4DC7-AC27-3C4D58DF7966}" srcOrd="1" destOrd="0" presId="urn:microsoft.com/office/officeart/2005/8/layout/venn2"/>
    <dgm:cxn modelId="{2A3CBE63-8A0B-4DA3-A0C7-91ACD8CA28C7}" type="presParOf" srcId="{6AA39769-1C13-4DC7-AC27-3C4D58DF7966}" destId="{EA036C4D-DAE4-434C-A53B-6B366E2D163E}" srcOrd="0" destOrd="0" presId="urn:microsoft.com/office/officeart/2005/8/layout/venn2"/>
    <dgm:cxn modelId="{17D641A0-022F-4F51-9DAB-A8B789DD3D32}" type="presParOf" srcId="{6AA39769-1C13-4DC7-AC27-3C4D58DF7966}" destId="{FA19B955-508B-4E6C-BA26-D6A284C1C1E4}" srcOrd="1" destOrd="0" presId="urn:microsoft.com/office/officeart/2005/8/layout/venn2"/>
    <dgm:cxn modelId="{CD53CA4D-75A9-43A9-8F5B-504C5D7AF906}" type="presParOf" srcId="{9B9757F7-E825-47C8-8EA4-45E3F47097CD}" destId="{0D55AC9A-C33B-442E-A496-06CB8B6EBAD4}" srcOrd="2" destOrd="0" presId="urn:microsoft.com/office/officeart/2005/8/layout/venn2"/>
    <dgm:cxn modelId="{7DBCA14F-3D94-48F1-8B88-22163378C80A}" type="presParOf" srcId="{0D55AC9A-C33B-442E-A496-06CB8B6EBAD4}" destId="{B7D48FC9-C442-4751-AAE3-F3CD4260C8C1}" srcOrd="0" destOrd="0" presId="urn:microsoft.com/office/officeart/2005/8/layout/venn2"/>
    <dgm:cxn modelId="{C2114A89-D49F-4759-8315-71F62F6192B4}" type="presParOf" srcId="{0D55AC9A-C33B-442E-A496-06CB8B6EBAD4}" destId="{E34CFE42-425E-4B11-B805-15720F108561}" srcOrd="1" destOrd="0" presId="urn:microsoft.com/office/officeart/2005/8/layout/venn2"/>
    <dgm:cxn modelId="{F88FC9A2-8E11-45C4-B36B-F0D6BB0131A7}" type="presParOf" srcId="{9B9757F7-E825-47C8-8EA4-45E3F47097CD}" destId="{C4B84B2C-EB43-4FA7-8D6B-2BA5587254B8}" srcOrd="3" destOrd="0" presId="urn:microsoft.com/office/officeart/2005/8/layout/venn2"/>
    <dgm:cxn modelId="{5B37F023-6B22-4A84-BE43-DB8A69D4D2FB}" type="presParOf" srcId="{C4B84B2C-EB43-4FA7-8D6B-2BA5587254B8}" destId="{CF9E6778-FDA4-4BCC-B28F-E88B6BB2BF90}" srcOrd="0" destOrd="0" presId="urn:microsoft.com/office/officeart/2005/8/layout/venn2"/>
    <dgm:cxn modelId="{A270D9FA-AEF8-4DC7-81D4-68C307D46DFB}" type="presParOf" srcId="{C4B84B2C-EB43-4FA7-8D6B-2BA5587254B8}" destId="{135C6A3F-3280-41AC-81AE-2CCA2A9702E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AFCB8-00D4-4375-9B6A-E10FE05D539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013BE-51EE-487A-B196-387342827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09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xmlns="" id="{3F9E94A8-74DD-4E03-9318-25F705309C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0E8A639-4677-4588-9488-BE5780FB020E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xmlns="" id="{04B71B49-F85C-4EB5-9EEB-F42E9355EC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xmlns="" id="{46403F38-E590-48FB-9757-B856AC1EFB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348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xmlns="" id="{D2A7BAAE-0481-44FF-AC57-20B43AA5F5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xmlns="" id="{4E02901B-5553-4EB9-9E12-F5370401E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CAA7F43-36A3-47A2-A3EB-C8B2C31888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F96F9E1-F51E-4C59-AF90-D72DC906E6FF}" type="slidenum">
              <a:rPr lang="en-US" altLang="en-US"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087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7BF23-E1BC-492A-A8A2-4643AFB77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B98EB51-0892-4C18-9C99-FC3ACABF84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52F5A6-EEDA-452A-9692-FA25E1FDC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7CD2-45C2-4730-A28A-85185750B6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63B8CE-F4DB-4F54-9BF7-B30BD0D7E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DD419E-1EF3-4F59-9E02-E525D3E76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E6FB-591F-4A9C-B3DB-D727BEC38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54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4E1F9D-0FBD-4598-805D-BE4D26375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33CD8EE-67FF-4706-A199-411EFF0AF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674676-DA72-4702-8454-8C250F14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7CD2-45C2-4730-A28A-85185750B6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B12773-EF50-45BF-BE68-6840F8E7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8C698C-9818-4585-976C-AC524CAF1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E6FB-591F-4A9C-B3DB-D727BEC38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50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361EC3E-F618-4AA0-BB6E-5958606EB5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A14D7E4-C155-4E46-ADC4-A81A0B72D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70F9F5-62ED-4C82-BB6E-6728A7F6D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7CD2-45C2-4730-A28A-85185750B6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965DA7-84C1-4FB1-9D16-AA82305D3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9F94A2-9F60-42C7-A9C6-79DE9F009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E6FB-591F-4A9C-B3DB-D727BEC38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61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2584A9-0875-4FBE-A6C0-19217FEB0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02530B-F511-40E8-A736-A75B24143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7E3D4D-AFA8-49E9-B567-A7BA24502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7CD2-45C2-4730-A28A-85185750B6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07E512-5FB2-453C-9DD7-601610FBE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FC3D1A-E0E8-4C01-A1E2-EA83033E9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E6FB-591F-4A9C-B3DB-D727BEC38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8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86176E-3920-4AE2-A672-12B6EBA78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3DEBACD-7FAE-4EB0-8875-32BA4BF17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2FCA39-11CE-4CE3-9546-3BDFE647B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7CD2-45C2-4730-A28A-85185750B6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70E29F-543E-40EA-989F-2367B4291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F487D1-BFBC-42ED-B1AA-3AEBF8D47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E6FB-591F-4A9C-B3DB-D727BEC38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01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AA60CA-E6A0-49BA-8FD0-B74376F07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0A776D-64AC-479B-9F96-A0E2B4BDC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0FEC267-B6AC-453C-98AB-C858187F3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F5B673A-A5FB-4605-856D-72EDE0532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7CD2-45C2-4730-A28A-85185750B6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E2566D-F8FD-4B1B-999B-98183B127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AD96FAA-A713-4F6D-A2D9-D391EA838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E6FB-591F-4A9C-B3DB-D727BEC38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50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9032F4-839D-4A45-9E01-B18305C2C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3AFAF9E-AE76-4604-9E67-04AE33CF1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EB50C5-D9E1-47A3-BCBA-F07C2D712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FDB2ECC-35EF-487D-8C8D-4F180FC7CC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29EE7E4-BE54-440F-8CCB-DC67287046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45A3BDA-32D3-4B86-9572-2DA22B8D0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7CD2-45C2-4730-A28A-85185750B6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CB9B263-470B-448C-AFD2-85737B03B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FA03D0B-DE45-44CD-AAE5-BA8C1D05A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E6FB-591F-4A9C-B3DB-D727BEC38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94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F9E8C6-35EE-4AC7-9F9A-E593CF2EA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C27421D-1ED3-4AE2-93ED-1E08CFBB2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7CD2-45C2-4730-A28A-85185750B6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A646772-F2FC-4E15-B24C-879FE2921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9A6C73F-DE08-477D-B420-F91860D18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E6FB-591F-4A9C-B3DB-D727BEC38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30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7BB6869-1718-4740-8910-65CFDFE20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7CD2-45C2-4730-A28A-85185750B6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A531317-17EE-4E10-95E1-E2E8036BB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DD282A7-3022-4BD5-8B73-A844C655D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E6FB-591F-4A9C-B3DB-D727BEC38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09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F24CDD-C60B-49D4-9E20-A6DDF876E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601133-C459-4AEB-87A2-FD3967F27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2D5EE68-41A6-490A-B9D2-116FC86E9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8771D1F-4517-47A1-A706-8FA8E286D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7CD2-45C2-4730-A28A-85185750B6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6B9BFF5-C673-4EAC-9FDB-076EA76AC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FAF0C54-680C-40BB-BA87-41C870423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E6FB-591F-4A9C-B3DB-D727BEC38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37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CFA880-B289-41A6-B666-243945D2E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974B2B9-78F1-406E-91C7-A8D04AF16C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76EA972-3620-4363-94D2-E66C59555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07E527A-EFC8-4BAC-8322-90BB0CF1C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7CD2-45C2-4730-A28A-85185750B6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9AD8828-7117-4684-8031-6E1DB2ADB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80543AB-FBE7-4B96-9949-6A883BE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E6FB-591F-4A9C-B3DB-D727BEC38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53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3F70CEF-2C93-4272-8D42-F2FD8B2A7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7A322D9-161F-43DF-AA6B-D75F6DA38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A4C068-773E-4071-AF27-36105E6343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77CD2-45C2-4730-A28A-85185750B6E8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217A35-A6BB-4E5A-97FF-D1DE48F4FA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8EB646-F21D-4EA3-8057-326701ED86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FE6FB-591F-4A9C-B3DB-D727BEC38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41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F3EE3464-F27E-4350-A60E-831954F4C06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28800" y="1060174"/>
            <a:ext cx="8610600" cy="997226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dirty="0">
                <a:solidFill>
                  <a:srgbClr val="0000CC"/>
                </a:solidFill>
                <a:latin typeface="Arial" pitchFamily="34" charset="0"/>
                <a:ea typeface="+mn-ea"/>
                <a:cs typeface="Arial" pitchFamily="34" charset="0"/>
              </a:rPr>
              <a:t>REVIEW AND ASSESSMENT PROCESS OF SITE AUTHORIZATION APPLICATION </a:t>
            </a:r>
          </a:p>
        </p:txBody>
      </p:sp>
      <p:sp>
        <p:nvSpPr>
          <p:cNvPr id="5123" name="Rectangle 7">
            <a:extLst>
              <a:ext uri="{FF2B5EF4-FFF2-40B4-BE49-F238E27FC236}">
                <a16:creationId xmlns:a16="http://schemas.microsoft.com/office/drawing/2014/main" xmlns="" id="{AD94C9A9-E2ED-4468-B416-9F36B3399D7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4678017"/>
            <a:ext cx="9144000" cy="1669774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AHMED DANJUMA N.</a:t>
            </a:r>
          </a:p>
          <a:p>
            <a:pPr eaLnBrk="1" hangingPunct="1">
              <a:defRPr/>
            </a:pPr>
            <a:endParaRPr lang="en-US" sz="1400" b="1" dirty="0">
              <a:solidFill>
                <a:srgbClr val="0070C0"/>
              </a:solidFill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DEPARTMENT OF AUTHORIZATION AND ENFORCEMENT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xmlns="" id="{DA35B71B-7671-41FA-969E-A8A8D6399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57809"/>
            <a:ext cx="8229600" cy="675032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MILESTONES 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xmlns="" id="{C2B313AA-08D6-46CD-8CD4-29B21ABA5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381195"/>
            <a:ext cx="8534400" cy="4754562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Receipt and docketing of the SER based on cursory review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Review during all phases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Queries sent to applicant for additional information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Deadline for receipt of response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Formulation of regulatory position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Review meetings (depend upon the review phases)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Preparation of safety evaluation report and identification of licensing conditions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Award of authorization for site registration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xmlns="" id="{93BFDC97-18E7-49D7-92EE-AD35F0FF49B7}"/>
              </a:ext>
            </a:extLst>
          </p:cNvPr>
          <p:cNvSpPr txBox="1">
            <a:spLocks/>
          </p:cNvSpPr>
          <p:nvPr/>
        </p:nvSpPr>
        <p:spPr bwMode="auto">
          <a:xfrm>
            <a:off x="8310563" y="61436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E570BB4-17CC-4127-8CB2-ADD5EB789853}" type="slidenum">
              <a:rPr lang="en-US" altLang="en-US">
                <a:latin typeface="Arial" panose="020B0604020202020204" pitchFamily="34" charset="0"/>
              </a:rPr>
              <a:pPr algn="r" eaLnBrk="1" hangingPunct="1"/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xmlns="" id="{D58470BB-F0BE-48FB-96F8-5791F2021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4563" y="530087"/>
            <a:ext cx="8229600" cy="476250"/>
          </a:xfrm>
        </p:spPr>
        <p:txBody>
          <a:bodyPr>
            <a:noAutofit/>
          </a:bodyPr>
          <a:lstStyle/>
          <a:p>
            <a:pPr algn="ctr"/>
            <a:r>
              <a:rPr lang="en-US" altLang="en-US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OUTCOME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xmlns="" id="{E96945C0-E067-4747-A4FB-BF9C4D1CA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341438"/>
            <a:ext cx="8534400" cy="4754562"/>
          </a:xfrm>
        </p:spPr>
        <p:txBody>
          <a:bodyPr/>
          <a:lstStyle/>
          <a:p>
            <a:pPr lvl="1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Review queries may be raised to address some areas that need additional information: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Information, analysis deficiencies/ discrepancies in different studies which need to be reassessed, justified and resolved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Inconsistencies in descriptions presented in various sections of the SER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Additional analysis in support of some issues identified as a result of review, etc.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q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Results/outcome of review is documented in the form of Safety Evaluation Report (SER</a:t>
            </a:r>
            <a:r>
              <a:rPr lang="en-US" altLang="en-US" dirty="0"/>
              <a:t>)</a:t>
            </a:r>
          </a:p>
          <a:p>
            <a:pPr marL="457200" lvl="1" indent="0">
              <a:spcBef>
                <a:spcPts val="400"/>
              </a:spcBef>
              <a:spcAft>
                <a:spcPts val="400"/>
              </a:spcAft>
              <a:buNone/>
            </a:pPr>
            <a:endParaRPr lang="en-US" altLang="en-US" dirty="0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xmlns="" id="{DF7FAC6A-14D6-4D77-8A9A-8543FF6924F3}"/>
              </a:ext>
            </a:extLst>
          </p:cNvPr>
          <p:cNvSpPr txBox="1">
            <a:spLocks/>
          </p:cNvSpPr>
          <p:nvPr/>
        </p:nvSpPr>
        <p:spPr bwMode="auto">
          <a:xfrm>
            <a:off x="8310563" y="61436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FCADDF0-FAC9-4A99-88A2-ED003B47A818}" type="slidenum">
              <a:rPr lang="en-US" altLang="en-US">
                <a:latin typeface="Arial" panose="020B0604020202020204" pitchFamily="34" charset="0"/>
              </a:rPr>
              <a:pPr algn="r" eaLnBrk="1" hangingPunct="1"/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xmlns="" id="{669594AB-CC87-40D4-90BF-3B66952EF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503583"/>
            <a:ext cx="8229600" cy="476250"/>
          </a:xfrm>
        </p:spPr>
        <p:txBody>
          <a:bodyPr>
            <a:noAutofit/>
          </a:bodyPr>
          <a:lstStyle/>
          <a:p>
            <a:pPr algn="ctr"/>
            <a:r>
              <a:rPr lang="en-US" altLang="en-US" sz="240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DOCUMENTS GENERATED DURING REVIEW PROCESS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xmlns="" id="{777CAB77-8EFA-400A-9E5D-91E4A518E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258957"/>
            <a:ext cx="8534400" cy="4876799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Queries raised by the review team with reference to applicable requirements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Records of communication of review queries to the applicant/licensee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Additional information required as a result of review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Records of internal meetings to review the progress, making position on important issues and final regulatory position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Records of review meetings including commitments of the licensee in the form of Action Sheets signed by the applicant, designer and PNRA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Records of all the directives issued to the licensee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Inspection reports at various stages of authorization including findings and corrective actions taken by the applicant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Results of  review and implementation of updated studies as per commitment in review and assessment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Preparation of safety evaluation report SER</a:t>
            </a: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xmlns="" id="{1132D30A-6C78-4AAC-83B1-6E2EF60FD1D7}"/>
              </a:ext>
            </a:extLst>
          </p:cNvPr>
          <p:cNvSpPr txBox="1">
            <a:spLocks/>
          </p:cNvSpPr>
          <p:nvPr/>
        </p:nvSpPr>
        <p:spPr bwMode="auto">
          <a:xfrm>
            <a:off x="8310563" y="61436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F918514-AF98-4E51-B758-D44BDD7ACBC9}" type="slidenum">
              <a:rPr lang="en-US" altLang="en-US">
                <a:latin typeface="Arial" panose="020B0604020202020204" pitchFamily="34" charset="0"/>
              </a:rPr>
              <a:pPr algn="r" eaLnBrk="1" hangingPunct="1"/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xmlns="" id="{126F1F22-A22C-4B37-8A5C-9BEE821F4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3837"/>
            <a:ext cx="8229600" cy="603252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ACTION SHEET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E740D12-7716-4B3D-91BA-E599A7AE4D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55211"/>
              </p:ext>
            </p:extLst>
          </p:nvPr>
        </p:nvGraphicFramePr>
        <p:xfrm>
          <a:off x="1873526" y="720021"/>
          <a:ext cx="8153400" cy="4521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99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34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6895">
                <a:tc>
                  <a:txBody>
                    <a:bodyPr/>
                    <a:lstStyle/>
                    <a:p>
                      <a:r>
                        <a:rPr lang="en-US" sz="1800" dirty="0"/>
                        <a:t>Reference No.: NPP-SERQ-XXX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Page X of Y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8618"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Regulatory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 Body Question:</a:t>
                      </a:r>
                      <a:endParaRPr lang="en-US" sz="1800" baseline="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56"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Response of Licensee/</a:t>
                      </a:r>
                      <a:r>
                        <a:rPr lang="en-US" sz="1800" baseline="0" dirty="0">
                          <a:solidFill>
                            <a:srgbClr val="0070C0"/>
                          </a:solidFill>
                        </a:rPr>
                        <a:t> Applicant:</a:t>
                      </a:r>
                    </a:p>
                    <a:p>
                      <a:endParaRPr lang="en-US" sz="1800" baseline="0" dirty="0"/>
                    </a:p>
                    <a:p>
                      <a:endParaRPr lang="en-US" sz="1800" baseline="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8618"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Position of Regulatory Body:</a:t>
                      </a:r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3820"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Action(s) to be taken by the Licensee/Applicant:</a:t>
                      </a:r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38618"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Conclusion:</a:t>
                      </a:r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A6AFB62B-7B7D-4D0A-AB68-62B684613B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89463"/>
              </p:ext>
            </p:extLst>
          </p:nvPr>
        </p:nvGraphicFramePr>
        <p:xfrm>
          <a:off x="1873527" y="5273674"/>
          <a:ext cx="8153399" cy="1108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07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207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119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970">
                <a:tc>
                  <a:txBody>
                    <a:bodyPr/>
                    <a:lstStyle/>
                    <a:p>
                      <a:r>
                        <a:rPr lang="en-US" sz="1800" dirty="0"/>
                        <a:t>Organization</a:t>
                      </a: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Regulatory Body</a:t>
                      </a: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Licensee/Applicant</a:t>
                      </a:r>
                    </a:p>
                  </a:txBody>
                  <a:tcPr marT="45746" marB="4574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053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Reviewer/Expert</a:t>
                      </a: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(signature</a:t>
                      </a:r>
                      <a:r>
                        <a:rPr lang="en-US" sz="1400" baseline="0" dirty="0"/>
                        <a:t> with date)</a:t>
                      </a:r>
                      <a:endParaRPr lang="en-US" sz="14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(signature with date)</a:t>
                      </a:r>
                    </a:p>
                  </a:txBody>
                  <a:tcPr marT="45746" marB="4574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1053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Team Leader</a:t>
                      </a: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(signature with date)</a:t>
                      </a: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(signature with date)</a:t>
                      </a:r>
                      <a:endParaRPr lang="en-US" sz="1800" dirty="0"/>
                    </a:p>
                  </a:txBody>
                  <a:tcPr marT="45746" marB="4574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xmlns="" id="{9EC63A09-BE7B-4722-A95D-0544F105E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219200"/>
            <a:ext cx="8229600" cy="4910138"/>
          </a:xfrm>
        </p:spPr>
        <p:txBody>
          <a:bodyPr/>
          <a:lstStyle/>
          <a:p>
            <a:pPr marL="411163" indent="-411163">
              <a:defRPr/>
            </a:pPr>
            <a:endParaRPr lang="en-US" dirty="0">
              <a:latin typeface="Arial" charset="0"/>
            </a:endParaRPr>
          </a:p>
          <a:p>
            <a:pPr marL="411163" indent="-411163">
              <a:defRPr/>
            </a:pPr>
            <a:endParaRPr lang="en-US" dirty="0">
              <a:latin typeface="Arial" charset="0"/>
            </a:endParaRPr>
          </a:p>
          <a:p>
            <a:pPr marL="0" indent="0" algn="ctr">
              <a:buNone/>
              <a:defRPr/>
            </a:pPr>
            <a:r>
              <a:rPr lang="en-US" dirty="0">
                <a:cs typeface="Arial" pitchFamily="34" charset="0"/>
              </a:rPr>
              <a:t> </a:t>
            </a:r>
          </a:p>
          <a:p>
            <a:pPr marL="0" indent="0" algn="ctr">
              <a:buNone/>
              <a:defRPr/>
            </a:pPr>
            <a:r>
              <a:rPr lang="en-US" sz="7200" b="1" dirty="0">
                <a:solidFill>
                  <a:srgbClr val="333399"/>
                </a:solidFill>
                <a:cs typeface="Arial" pitchFamily="34" charset="0"/>
              </a:rPr>
              <a:t>THANKS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xmlns="" id="{A58F0552-F98F-4A32-8460-4E6BA0907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410817"/>
            <a:ext cx="8229600" cy="66260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CONTENT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xmlns="" id="{1FEA74A2-1DBE-4A10-BFCC-0A2AD3208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913" y="1341438"/>
            <a:ext cx="9293087" cy="4754562"/>
          </a:xfrm>
        </p:spPr>
        <p:txBody>
          <a:bodyPr>
            <a:noAutofit/>
          </a:bodyPr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Objective of Review &amp; Assessment 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Development and Use of procedures for Review and Assessment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Review Schedule and Planning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Oversight of Review and Assessment Process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Implementation of Review and Assessment Process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Documents Generated  By Review and Assessment</a:t>
            </a: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xmlns="" id="{C1111231-6C40-4BCA-B534-C85F53F1EC0D}"/>
              </a:ext>
            </a:extLst>
          </p:cNvPr>
          <p:cNvSpPr txBox="1">
            <a:spLocks/>
          </p:cNvSpPr>
          <p:nvPr/>
        </p:nvSpPr>
        <p:spPr bwMode="auto">
          <a:xfrm>
            <a:off x="8310563" y="61436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6642F74-C041-40B9-BB4D-75B6A30F9150}" type="slidenum">
              <a:rPr lang="en-US" altLang="en-US">
                <a:latin typeface="Arial" panose="020B0604020202020204" pitchFamily="34" charset="0"/>
              </a:rPr>
              <a:pPr algn="r" eaLnBrk="1" hangingPunct="1"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29008C92-6D59-474E-B1DD-04758F6F36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490330"/>
            <a:ext cx="8229600" cy="647838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OBJECTIVES OF REVIEW &amp; ASSESSMENT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00E534D7-A29F-4E6C-9853-C29EC919A4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81538" y="1444487"/>
            <a:ext cx="8809383" cy="4699138"/>
          </a:xfrm>
        </p:spPr>
        <p:txBody>
          <a:bodyPr>
            <a:normAutofit/>
          </a:bodyPr>
          <a:lstStyle/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Determine whether the site complies with the Safety Objective, Principles and Criteria 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evaluate with reference to regulatory requirements as defined by national regulations, regulatory guides, IAEA safety standards, industrial codes etc.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Ensure that the Site is within the safe envelop</a:t>
            </a: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xmlns="" id="{661EA49A-1118-4ECC-94C7-339D30EABB5D}"/>
              </a:ext>
            </a:extLst>
          </p:cNvPr>
          <p:cNvSpPr txBox="1">
            <a:spLocks/>
          </p:cNvSpPr>
          <p:nvPr/>
        </p:nvSpPr>
        <p:spPr bwMode="auto">
          <a:xfrm>
            <a:off x="8310563" y="61436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3A681-F157-40D5-8A83-5B86ECB33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269"/>
            <a:ext cx="10515600" cy="615536"/>
          </a:xfrm>
        </p:spPr>
        <p:txBody>
          <a:bodyPr>
            <a:noAutofit/>
          </a:bodyPr>
          <a:lstStyle/>
          <a:p>
            <a:pPr algn="ctr"/>
            <a:r>
              <a:rPr lang="en-US" altLang="en-US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 FOR CONDUCT OF REVIEW AND ASSESSMENT</a:t>
            </a:r>
            <a:endParaRPr lang="en-GB" sz="2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F2AAE5-5E73-4434-A519-76C43F1C0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5704"/>
            <a:ext cx="10515600" cy="5239027"/>
          </a:xfrm>
        </p:spPr>
        <p:txBody>
          <a:bodyPr>
            <a:normAutofit fontScale="92500" lnSpcReduction="10000"/>
          </a:bodyPr>
          <a:lstStyle/>
          <a:p>
            <a:pPr marL="571500" lvl="1" indent="-342900" algn="just">
              <a:buFont typeface="Wingdings" panose="05000000000000000000" pitchFamily="2" charset="2"/>
              <a:buChar char="q"/>
            </a:pPr>
            <a:r>
              <a:rPr lang="en-US" altLang="en-US" sz="2800" dirty="0"/>
              <a:t>Acceptance criteria against which review is performed is agreed between the regulator and licensee before the Site evaluation report and is used by the review team.</a:t>
            </a:r>
          </a:p>
          <a:p>
            <a:pPr marL="571500" lvl="1" indent="-342900">
              <a:buFont typeface="Wingdings" panose="05000000000000000000" pitchFamily="2" charset="2"/>
              <a:buChar char="q"/>
            </a:pPr>
            <a:r>
              <a:rPr lang="en-US" altLang="en-US" sz="2600" dirty="0"/>
              <a:t>The Review basis documents are:</a:t>
            </a:r>
          </a:p>
          <a:p>
            <a:pPr marL="855663" lvl="2" indent="-457200">
              <a:buFont typeface="Wingdings" panose="05000000000000000000" pitchFamily="2" charset="2"/>
              <a:buChar char="ü"/>
            </a:pPr>
            <a:r>
              <a:rPr lang="en-US" altLang="en-US" sz="2600" dirty="0"/>
              <a:t>Regulations on the licensing of Nuclear Installations (PAK/909)</a:t>
            </a:r>
          </a:p>
          <a:p>
            <a:pPr marL="855663" lvl="2" indent="-457200">
              <a:buFont typeface="Wingdings" panose="05000000000000000000" pitchFamily="2" charset="2"/>
              <a:buChar char="ü"/>
            </a:pPr>
            <a:r>
              <a:rPr lang="en-US" altLang="en-US" sz="2600" dirty="0"/>
              <a:t>Regulation on the safety of Siting of Nuclear Installations (PAK/910)</a:t>
            </a:r>
          </a:p>
          <a:p>
            <a:pPr marL="855663" lvl="2" indent="-457200">
              <a:buFont typeface="Wingdings" panose="05000000000000000000" pitchFamily="2" charset="2"/>
              <a:buChar char="ü"/>
            </a:pPr>
            <a:r>
              <a:rPr lang="en-US" altLang="en-US" sz="2600" dirty="0"/>
              <a:t>Regulations on the Safety of Nuclear Power Plants –Quality Assurance(PAK/912)</a:t>
            </a:r>
          </a:p>
          <a:p>
            <a:pPr marL="855663" lvl="2" indent="-457200">
              <a:buFont typeface="Wingdings" panose="05000000000000000000" pitchFamily="2" charset="2"/>
              <a:buChar char="ü"/>
            </a:pPr>
            <a:r>
              <a:rPr lang="en-US" altLang="en-US" sz="2600" dirty="0"/>
              <a:t>NRC Documents (RG 1.70) and other regulatory guides, SRP/NUREG-0800 and 10 CFR Part 100 Site criteria for NPPs</a:t>
            </a:r>
          </a:p>
          <a:p>
            <a:pPr marL="855663" lvl="2" indent="-457200">
              <a:buFont typeface="Wingdings" panose="05000000000000000000" pitchFamily="2" charset="2"/>
              <a:buChar char="ü"/>
            </a:pPr>
            <a:r>
              <a:rPr lang="en-US" altLang="en-US" sz="2600" dirty="0"/>
              <a:t>IAEA Safety Standards, NS-R-3 Site Evaluation for Nuclear Installations with associated guides </a:t>
            </a:r>
          </a:p>
          <a:p>
            <a:pPr marL="855663" lvl="2" indent="-457200">
              <a:buFont typeface="Wingdings" panose="05000000000000000000" pitchFamily="2" charset="2"/>
              <a:buChar char="ü"/>
            </a:pPr>
            <a:r>
              <a:rPr lang="en-US" altLang="en-US" sz="2600" dirty="0"/>
              <a:t>IAEA Safety Standards for Quality Assurance in Siting</a:t>
            </a:r>
          </a:p>
          <a:p>
            <a:pPr marL="855663" lvl="2" indent="-457200">
              <a:buFont typeface="Wingdings" panose="05000000000000000000" pitchFamily="2" charset="2"/>
              <a:buChar char="ü"/>
            </a:pPr>
            <a:r>
              <a:rPr lang="en-US" altLang="en-US" sz="2600" dirty="0"/>
              <a:t>National &amp; International NPP Siting Experience Feedback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074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xmlns="" id="{0362C59F-4232-49E1-89C8-014C36680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4563" y="452437"/>
            <a:ext cx="8229600" cy="523875"/>
          </a:xfrm>
        </p:spPr>
        <p:txBody>
          <a:bodyPr>
            <a:noAutofit/>
          </a:bodyPr>
          <a:lstStyle/>
          <a:p>
            <a:r>
              <a:rPr lang="en-US" alt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DOCUMENTS FOR REVIEW AND ASSESSMENT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xmlns="" id="{1E4D17DD-5FE8-476C-920B-DA5605AE7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599" y="1381194"/>
            <a:ext cx="8691563" cy="4754562"/>
          </a:xfrm>
        </p:spPr>
        <p:txBody>
          <a:bodyPr>
            <a:normAutofit/>
          </a:bodyPr>
          <a:lstStyle/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Site Evaluation Report for Site Registration of Nuclear Installation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Other Documents related to authorization and licensing include: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Quality Assurance Program applied during site evaluation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NOCs from Environmental Protection Agency, Water resources, Railway, etc.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Chapter No. 2 (Site Characteristics) of Safety Analysis Report-SAR (PSAR/FSAR) as per standard  format</a:t>
            </a: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xmlns="" id="{ADF98418-57BF-43D1-A383-792A0C1C9DA4}"/>
              </a:ext>
            </a:extLst>
          </p:cNvPr>
          <p:cNvSpPr txBox="1">
            <a:spLocks/>
          </p:cNvSpPr>
          <p:nvPr/>
        </p:nvSpPr>
        <p:spPr bwMode="auto">
          <a:xfrm>
            <a:off x="8310563" y="61436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xmlns="" id="{D0FBA259-5337-474E-A0B3-3C80A916D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38125"/>
            <a:ext cx="8229600" cy="67627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 </a:t>
            </a:r>
            <a:r>
              <a:rPr lang="en-US" altLang="en-US" sz="3600" dirty="0">
                <a:solidFill>
                  <a:schemeClr val="accent1"/>
                </a:solidFill>
                <a:cs typeface="Arial" panose="020B0604020202020204" pitchFamily="34" charset="0"/>
              </a:rPr>
              <a:t>REVIEW SCHEDULE &amp; PHASES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xmlns="" id="{633A0034-80C5-4DFA-AF02-11B9DA18C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954157"/>
            <a:ext cx="8534400" cy="5221356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altLang="en-US" sz="9600" dirty="0">
                <a:latin typeface="Arial" panose="020B0604020202020204" pitchFamily="34" charset="0"/>
                <a:cs typeface="Arial" panose="020B0604020202020204" pitchFamily="34" charset="0"/>
              </a:rPr>
              <a:t>The review of SER typically spreads over a period of six months and normally comprises of following  phases: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altLang="en-US" sz="9600" dirty="0">
                <a:latin typeface="Arial" panose="020B0604020202020204" pitchFamily="34" charset="0"/>
                <a:cs typeface="Arial" panose="020B0604020202020204" pitchFamily="34" charset="0"/>
              </a:rPr>
              <a:t>SER  submission date and docketing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en-US" sz="9600" dirty="0">
                <a:latin typeface="Arial" panose="020B0604020202020204" pitchFamily="34" charset="0"/>
                <a:cs typeface="Arial" panose="020B0604020202020204" pitchFamily="34" charset="0"/>
              </a:rPr>
              <a:t>Phase- 1: Review of Format &amp; Content – RG 1.70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en-US" sz="9600" dirty="0">
                <a:latin typeface="Arial" panose="020B0604020202020204" pitchFamily="34" charset="0"/>
                <a:cs typeface="Arial" panose="020B0604020202020204" pitchFamily="34" charset="0"/>
              </a:rPr>
              <a:t>Phase- 2: Detailed review in the light of Regulations, Regulatory Guides, SRP, Codes &amp; Standards etc.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en-US" sz="9600" dirty="0">
                <a:latin typeface="Arial" panose="020B0604020202020204" pitchFamily="34" charset="0"/>
                <a:cs typeface="Arial" panose="020B0604020202020204" pitchFamily="34" charset="0"/>
              </a:rPr>
              <a:t>Phase- 3: Review in the light of  National and International Operating experience feedback (OEF) 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altLang="en-US" sz="9600" dirty="0">
                <a:latin typeface="Arial" panose="020B0604020202020204" pitchFamily="34" charset="0"/>
                <a:cs typeface="Arial" panose="020B0604020202020204" pitchFamily="34" charset="0"/>
              </a:rPr>
              <a:t>Audit Calculations and Regulatory Inspections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altLang="en-US" sz="9600" dirty="0">
                <a:latin typeface="Arial" panose="020B0604020202020204" pitchFamily="34" charset="0"/>
                <a:cs typeface="Arial" panose="020B0604020202020204" pitchFamily="34" charset="0"/>
              </a:rPr>
              <a:t>Some Review deliberations and documentation</a:t>
            </a:r>
          </a:p>
          <a:p>
            <a:endParaRPr lang="en-US" altLang="en-US" dirty="0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xmlns="" id="{CB51799F-593C-43F3-96F4-206F81B3366F}"/>
              </a:ext>
            </a:extLst>
          </p:cNvPr>
          <p:cNvSpPr txBox="1">
            <a:spLocks/>
          </p:cNvSpPr>
          <p:nvPr/>
        </p:nvSpPr>
        <p:spPr bwMode="auto">
          <a:xfrm>
            <a:off x="8310563" y="61436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CAA80A0-F9A7-4E8A-922C-BDA65DA641C6}" type="slidenum">
              <a:rPr lang="en-US" altLang="en-US">
                <a:latin typeface="Arial" panose="020B0604020202020204" pitchFamily="34" charset="0"/>
              </a:rPr>
              <a:pPr algn="r" eaLnBrk="1" hangingPunct="1"/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xmlns="" id="{7EC83C7B-D3A7-457B-8429-C4821A831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4925"/>
            <a:ext cx="8229600" cy="1143000"/>
          </a:xfrm>
        </p:spPr>
        <p:txBody>
          <a:bodyPr/>
          <a:lstStyle/>
          <a:p>
            <a:r>
              <a:rPr lang="en-US" altLang="en-US"/>
              <a:t>OVERSIGHT OF R&amp;A PROCESS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1844D674-8B07-4247-B011-53BDCB47D284}"/>
              </a:ext>
            </a:extLst>
          </p:cNvPr>
          <p:cNvCxnSpPr/>
          <p:nvPr/>
        </p:nvCxnSpPr>
        <p:spPr>
          <a:xfrm>
            <a:off x="2209800" y="4953000"/>
            <a:ext cx="4114800" cy="1588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E085814A-D4A1-49D3-ADD8-3B9CE1051511}"/>
              </a:ext>
            </a:extLst>
          </p:cNvPr>
          <p:cNvCxnSpPr/>
          <p:nvPr/>
        </p:nvCxnSpPr>
        <p:spPr>
          <a:xfrm>
            <a:off x="2133600" y="3429000"/>
            <a:ext cx="4191000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64F395FF-87D2-45D8-B80B-45C8C205F4A4}"/>
              </a:ext>
            </a:extLst>
          </p:cNvPr>
          <p:cNvCxnSpPr/>
          <p:nvPr/>
        </p:nvCxnSpPr>
        <p:spPr>
          <a:xfrm>
            <a:off x="2133600" y="2286000"/>
            <a:ext cx="4267200" cy="1588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48754900-2548-4DA1-A166-E710CD97129D}"/>
              </a:ext>
            </a:extLst>
          </p:cNvPr>
          <p:cNvCxnSpPr/>
          <p:nvPr/>
        </p:nvCxnSpPr>
        <p:spPr>
          <a:xfrm>
            <a:off x="2133600" y="1447800"/>
            <a:ext cx="4267200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3CDAB11C-0BE8-4AB4-8629-B77BCCE6071D}"/>
              </a:ext>
            </a:extLst>
          </p:cNvPr>
          <p:cNvGraphicFramePr/>
          <p:nvPr/>
        </p:nvGraphicFramePr>
        <p:xfrm>
          <a:off x="44958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936C1B1D-581F-426E-8AB2-C2FF81135AA0}"/>
              </a:ext>
            </a:extLst>
          </p:cNvPr>
          <p:cNvCxnSpPr/>
          <p:nvPr/>
        </p:nvCxnSpPr>
        <p:spPr>
          <a:xfrm rot="5400000" flipH="1" flipV="1">
            <a:off x="1715294" y="4229894"/>
            <a:ext cx="1447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FB44F0B5-B356-4A8F-BD9C-CED3C531276E}"/>
              </a:ext>
            </a:extLst>
          </p:cNvPr>
          <p:cNvCxnSpPr/>
          <p:nvPr/>
        </p:nvCxnSpPr>
        <p:spPr>
          <a:xfrm rot="5400000" flipH="1" flipV="1">
            <a:off x="2020888" y="3617913"/>
            <a:ext cx="2667000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87074698-50ED-4511-87CD-72340EB1EE01}"/>
              </a:ext>
            </a:extLst>
          </p:cNvPr>
          <p:cNvCxnSpPr/>
          <p:nvPr/>
        </p:nvCxnSpPr>
        <p:spPr>
          <a:xfrm rot="5400000" flipH="1" flipV="1">
            <a:off x="2478088" y="3236913"/>
            <a:ext cx="3429000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1" name="Slide Number Placeholder 3">
            <a:extLst>
              <a:ext uri="{FF2B5EF4-FFF2-40B4-BE49-F238E27FC236}">
                <a16:creationId xmlns:a16="http://schemas.microsoft.com/office/drawing/2014/main" xmlns="" id="{24B62BC7-2352-4428-B27E-EC1DE6645E76}"/>
              </a:ext>
            </a:extLst>
          </p:cNvPr>
          <p:cNvSpPr txBox="1">
            <a:spLocks/>
          </p:cNvSpPr>
          <p:nvPr/>
        </p:nvSpPr>
        <p:spPr bwMode="auto">
          <a:xfrm>
            <a:off x="8310563" y="61436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0762A3E-DA43-4FC3-BA23-AC710DA49E33}" type="slidenum">
              <a:rPr lang="en-US" altLang="en-US">
                <a:latin typeface="Arial" panose="020B0604020202020204" pitchFamily="34" charset="0"/>
              </a:rPr>
              <a:pPr algn="r" eaLnBrk="1" hangingPunct="1"/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F9E6778-FDA4-4BCC-B28F-E88B6BB2BF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CF9E6778-FDA4-4BCC-B28F-E88B6BB2BF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7D48FC9-C442-4751-AAE3-F3CD4260C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graphicEl>
                                              <a:dgm id="{B7D48FC9-C442-4751-AAE3-F3CD4260C8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A036C4D-DAE4-434C-A53B-6B366E2D16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graphicEl>
                                              <a:dgm id="{EA036C4D-DAE4-434C-A53B-6B366E2D16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2CDD60B-BAF3-45A0-A339-F1D02C1AC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graphicEl>
                                              <a:dgm id="{42CDD60B-BAF3-45A0-A339-F1D02C1AC6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 rev="1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xmlns="" id="{E4F932CA-5CA8-490D-9FC1-023D46856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492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 OF REVIEW TEAM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861031E8-4DB4-4814-8603-70F2E729B636}"/>
              </a:ext>
            </a:extLst>
          </p:cNvPr>
          <p:cNvSpPr/>
          <p:nvPr/>
        </p:nvSpPr>
        <p:spPr>
          <a:xfrm>
            <a:off x="2209800" y="1371600"/>
            <a:ext cx="7924800" cy="1295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Aft>
                <a:spcPts val="60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latin typeface="Arial" charset="0"/>
              </a:rPr>
              <a:t>Review Team: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Review team comprising of a Lead Reviewer and 6-8 support reviewers keeping in view the relevant disciplines and experience of the review team members.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31125430-3319-4622-A12B-6A7C503F779E}"/>
              </a:ext>
            </a:extLst>
          </p:cNvPr>
          <p:cNvSpPr/>
          <p:nvPr/>
        </p:nvSpPr>
        <p:spPr>
          <a:xfrm>
            <a:off x="2209800" y="3200400"/>
            <a:ext cx="7924800" cy="1371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Aft>
                <a:spcPts val="60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latin typeface="Arial" charset="0"/>
                <a:cs typeface="Arial" charset="0"/>
              </a:rPr>
              <a:t>Core Team: 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Core team is formed to provide technical support to the review team and to finalize the review queries. The team consists of 3 to 4 senior technical officers.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xmlns="" id="{88D52BF1-CBEF-4DF8-AFA7-0DD046D9F0FA}"/>
              </a:ext>
            </a:extLst>
          </p:cNvPr>
          <p:cNvSpPr/>
          <p:nvPr/>
        </p:nvSpPr>
        <p:spPr>
          <a:xfrm>
            <a:off x="2209800" y="5029200"/>
            <a:ext cx="7924800" cy="1371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Aft>
                <a:spcPts val="60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latin typeface="Arial" charset="0"/>
                <a:cs typeface="Arial" charset="0"/>
              </a:rPr>
              <a:t>Advisory Committee/Team: 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Advisory team consists of senior officers for implementation of effective review strategy and resolution of conflicts, etc.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856406A2-DB50-4A5C-8B71-3BA2CA57D9A8}"/>
              </a:ext>
            </a:extLst>
          </p:cNvPr>
          <p:cNvCxnSpPr>
            <a:stCxn id="5" idx="2"/>
            <a:endCxn id="6" idx="0"/>
          </p:cNvCxnSpPr>
          <p:nvPr/>
        </p:nvCxnSpPr>
        <p:spPr>
          <a:xfrm rot="5400000">
            <a:off x="5905501" y="2933701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0242CF8C-5692-4748-B644-B07D4B55539B}"/>
              </a:ext>
            </a:extLst>
          </p:cNvPr>
          <p:cNvCxnSpPr>
            <a:stCxn id="6" idx="2"/>
            <a:endCxn id="7" idx="0"/>
          </p:cNvCxnSpPr>
          <p:nvPr/>
        </p:nvCxnSpPr>
        <p:spPr>
          <a:xfrm rot="5400000">
            <a:off x="5943601" y="4800601"/>
            <a:ext cx="4572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776" name="Slide Number Placeholder 3">
            <a:extLst>
              <a:ext uri="{FF2B5EF4-FFF2-40B4-BE49-F238E27FC236}">
                <a16:creationId xmlns:a16="http://schemas.microsoft.com/office/drawing/2014/main" xmlns="" id="{4F89C0D9-2FB4-4C23-8E12-86E625D5C641}"/>
              </a:ext>
            </a:extLst>
          </p:cNvPr>
          <p:cNvSpPr txBox="1">
            <a:spLocks/>
          </p:cNvSpPr>
          <p:nvPr/>
        </p:nvSpPr>
        <p:spPr bwMode="auto">
          <a:xfrm>
            <a:off x="8310563" y="61436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8F3CC80-3780-4BA6-BF36-E90A98CECDC9}" type="slidenum">
              <a:rPr lang="en-US" altLang="en-US">
                <a:latin typeface="Arial" panose="020B0604020202020204" pitchFamily="34" charset="0"/>
              </a:rPr>
              <a:pPr algn="r" eaLnBrk="1" hangingPunct="1"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xmlns="" id="{1BCE87DE-C467-4FFE-9D0D-BD91104E5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4925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 CHART FOR REVIEW AND ASSESSMENT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6243D94-429D-405D-9B5D-FE095276C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FD8966E-25F3-4F98-AABA-4B2B7679A519}" type="slidenum">
              <a:rPr lang="en-US" altLang="en-US">
                <a:solidFill>
                  <a:srgbClr val="898989"/>
                </a:solidFill>
              </a:rPr>
              <a:pPr/>
              <a:t>9</a:t>
            </a:fld>
            <a:endParaRPr lang="en-US" altLang="en-US">
              <a:solidFill>
                <a:srgbClr val="898989"/>
              </a:solidFill>
            </a:endParaRPr>
          </a:p>
        </p:txBody>
      </p:sp>
      <p:grpSp>
        <p:nvGrpSpPr>
          <p:cNvPr id="35844" name="Group 4">
            <a:extLst>
              <a:ext uri="{FF2B5EF4-FFF2-40B4-BE49-F238E27FC236}">
                <a16:creationId xmlns:a16="http://schemas.microsoft.com/office/drawing/2014/main" xmlns="" id="{41BC8785-01B3-420E-BC56-73A99C4676E7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1371600"/>
            <a:ext cx="8077200" cy="5334000"/>
            <a:chOff x="228600" y="914400"/>
            <a:chExt cx="8686800" cy="5715000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xmlns="" id="{68917E15-1D28-47E2-AE25-CADD77B90A27}"/>
                </a:ext>
              </a:extLst>
            </p:cNvPr>
            <p:cNvSpPr/>
            <p:nvPr/>
          </p:nvSpPr>
          <p:spPr>
            <a:xfrm>
              <a:off x="228600" y="914400"/>
              <a:ext cx="3733890" cy="534080"/>
            </a:xfrm>
            <a:prstGeom prst="roundRect">
              <a:avLst/>
            </a:prstGeom>
            <a:solidFill>
              <a:srgbClr val="00B0F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SER received from applicant for Review &amp; Assessment</a:t>
              </a:r>
            </a:p>
          </p:txBody>
        </p:sp>
        <p:sp>
          <p:nvSpPr>
            <p:cNvPr id="7" name="Down Arrow 6">
              <a:extLst>
                <a:ext uri="{FF2B5EF4-FFF2-40B4-BE49-F238E27FC236}">
                  <a16:creationId xmlns:a16="http://schemas.microsoft.com/office/drawing/2014/main" xmlns="" id="{A30530B6-EBDA-4CEC-8026-0B559C3F802E}"/>
                </a:ext>
              </a:extLst>
            </p:cNvPr>
            <p:cNvSpPr/>
            <p:nvPr/>
          </p:nvSpPr>
          <p:spPr>
            <a:xfrm>
              <a:off x="1828351" y="1523320"/>
              <a:ext cx="76828" cy="15308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8" name="Round Diagonal Corner Rectangle 7">
              <a:extLst>
                <a:ext uri="{FF2B5EF4-FFF2-40B4-BE49-F238E27FC236}">
                  <a16:creationId xmlns:a16="http://schemas.microsoft.com/office/drawing/2014/main" xmlns="" id="{9E00999B-3B67-4728-A381-BC7A1A666AE5}"/>
                </a:ext>
              </a:extLst>
            </p:cNvPr>
            <p:cNvSpPr/>
            <p:nvPr/>
          </p:nvSpPr>
          <p:spPr>
            <a:xfrm>
              <a:off x="228600" y="1752600"/>
              <a:ext cx="3505200" cy="762000"/>
            </a:xfrm>
            <a:prstGeom prst="round2DiagRect">
              <a:avLst>
                <a:gd name="adj1" fmla="val 50000"/>
                <a:gd name="adj2" fmla="val 5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lnSpc>
                  <a:spcPct val="90000"/>
                </a:lnSpc>
                <a:defRPr/>
              </a:pPr>
              <a:r>
                <a:rPr lang="en-US" sz="1600" dirty="0">
                  <a:latin typeface="Arial" pitchFamily="34" charset="0"/>
                  <a:cs typeface="Arial" pitchFamily="34" charset="0"/>
                </a:rPr>
                <a:t>Cursory Review for docketing of SER</a:t>
              </a: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xmlns="" id="{51775690-E0F5-4915-96A8-F9140F18DE5E}"/>
                </a:ext>
              </a:extLst>
            </p:cNvPr>
            <p:cNvSpPr/>
            <p:nvPr/>
          </p:nvSpPr>
          <p:spPr>
            <a:xfrm>
              <a:off x="5029559" y="1523320"/>
              <a:ext cx="3353159" cy="7620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Sent back to the applicant for completion </a:t>
              </a:r>
            </a:p>
          </p:txBody>
        </p:sp>
        <p:sp>
          <p:nvSpPr>
            <p:cNvPr id="10" name="Right Arrow 9">
              <a:extLst>
                <a:ext uri="{FF2B5EF4-FFF2-40B4-BE49-F238E27FC236}">
                  <a16:creationId xmlns:a16="http://schemas.microsoft.com/office/drawing/2014/main" xmlns="" id="{50A910F8-0F67-4320-897A-B7E03B53E580}"/>
                </a:ext>
              </a:extLst>
            </p:cNvPr>
            <p:cNvSpPr/>
            <p:nvPr/>
          </p:nvSpPr>
          <p:spPr>
            <a:xfrm>
              <a:off x="3733711" y="1980860"/>
              <a:ext cx="1219020" cy="153080"/>
            </a:xfrm>
            <a:prstGeom prst="rightArrow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xmlns="" id="{A845E408-03B1-40CC-9C16-EF79531BB7DA}"/>
                </a:ext>
              </a:extLst>
            </p:cNvPr>
            <p:cNvSpPr/>
            <p:nvPr/>
          </p:nvSpPr>
          <p:spPr>
            <a:xfrm>
              <a:off x="305430" y="4115480"/>
              <a:ext cx="3809011" cy="5034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lnSpc>
                  <a:spcPct val="90000"/>
                </a:lnSpc>
                <a:defRPr/>
              </a:pPr>
              <a:r>
                <a:rPr lang="en-US" sz="1600" dirty="0">
                  <a:latin typeface="Arial" pitchFamily="34" charset="0"/>
                  <a:cs typeface="Arial" pitchFamily="34" charset="0"/>
                </a:rPr>
                <a:t>Detailed Review and Assessment on the basis of documents 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xmlns="" id="{A3131624-F99B-4810-8877-A2603F31EF26}"/>
                </a:ext>
              </a:extLst>
            </p:cNvPr>
            <p:cNvSpPr/>
            <p:nvPr/>
          </p:nvSpPr>
          <p:spPr>
            <a:xfrm>
              <a:off x="4877609" y="3885860"/>
              <a:ext cx="3809011" cy="685459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Review of responses and preparation of regulatory position </a:t>
              </a:r>
            </a:p>
          </p:txBody>
        </p:sp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xmlns="" id="{C7F93369-9E6E-4E14-8B92-359A54966C7D}"/>
                </a:ext>
              </a:extLst>
            </p:cNvPr>
            <p:cNvSpPr/>
            <p:nvPr/>
          </p:nvSpPr>
          <p:spPr>
            <a:xfrm>
              <a:off x="4877609" y="4800941"/>
              <a:ext cx="3809011" cy="685459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Meeting with applicant for agreements on regulatory position </a:t>
              </a:r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xmlns="" id="{1865D190-C453-4621-A995-BF9BC34735AC}"/>
                </a:ext>
              </a:extLst>
            </p:cNvPr>
            <p:cNvSpPr/>
            <p:nvPr/>
          </p:nvSpPr>
          <p:spPr>
            <a:xfrm>
              <a:off x="305430" y="2819400"/>
              <a:ext cx="3733889" cy="91508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Distribution of SER  for review of format and content and complements </a:t>
              </a: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xmlns="" id="{9336720A-4D78-4A18-B54C-DF3A837A9773}"/>
                </a:ext>
              </a:extLst>
            </p:cNvPr>
            <p:cNvSpPr/>
            <p:nvPr/>
          </p:nvSpPr>
          <p:spPr>
            <a:xfrm>
              <a:off x="228600" y="5943941"/>
              <a:ext cx="4037792" cy="685459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Meeting with core team and review team to finalize the queries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xmlns="" id="{2AB536AB-1A02-4F7B-BB4C-036819D7D46C}"/>
                </a:ext>
              </a:extLst>
            </p:cNvPr>
            <p:cNvSpPr/>
            <p:nvPr/>
          </p:nvSpPr>
          <p:spPr>
            <a:xfrm>
              <a:off x="4495800" y="2514600"/>
              <a:ext cx="4419600" cy="6096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Finalized comments and sent to the NSD for internal approval and comments to Licensee  </a:t>
              </a: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xmlns="" id="{0701E340-A6C5-451F-A30B-2E72DD3CCE20}"/>
                </a:ext>
              </a:extLst>
            </p:cNvPr>
            <p:cNvSpPr/>
            <p:nvPr/>
          </p:nvSpPr>
          <p:spPr>
            <a:xfrm>
              <a:off x="4876800" y="5715000"/>
              <a:ext cx="3886200" cy="914400"/>
            </a:xfrm>
            <a:prstGeom prst="roundRect">
              <a:avLst/>
            </a:prstGeom>
            <a:solidFill>
              <a:srgbClr val="00B05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Preparation of SER (safety evaluation report ) and identification of safety issues </a:t>
              </a: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xmlns="" id="{2A18D6D5-458B-4B64-BC90-7F987CDC060A}"/>
                </a:ext>
              </a:extLst>
            </p:cNvPr>
            <p:cNvSpPr/>
            <p:nvPr/>
          </p:nvSpPr>
          <p:spPr>
            <a:xfrm>
              <a:off x="4952731" y="3353480"/>
              <a:ext cx="3505110" cy="30446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Response from applicant </a:t>
              </a:r>
            </a:p>
          </p:txBody>
        </p:sp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xmlns="" id="{9B3B98E7-7F89-4474-BEEF-00912DE173CA}"/>
                </a:ext>
              </a:extLst>
            </p:cNvPr>
            <p:cNvSpPr/>
            <p:nvPr/>
          </p:nvSpPr>
          <p:spPr>
            <a:xfrm>
              <a:off x="228600" y="4952320"/>
              <a:ext cx="3962670" cy="68716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lnSpc>
                  <a:spcPct val="90000"/>
                </a:lnSpc>
                <a:defRPr/>
              </a:pPr>
              <a:r>
                <a:rPr lang="en-US" sz="1600" dirty="0">
                  <a:latin typeface="Arial" pitchFamily="34" charset="0"/>
                  <a:cs typeface="Arial" pitchFamily="34" charset="0"/>
                </a:rPr>
                <a:t>Comments discussed and evaluated  and submitted to Core team</a:t>
              </a:r>
            </a:p>
          </p:txBody>
        </p:sp>
        <p:sp>
          <p:nvSpPr>
            <p:cNvPr id="20" name="Bent-Up Arrow 19">
              <a:extLst>
                <a:ext uri="{FF2B5EF4-FFF2-40B4-BE49-F238E27FC236}">
                  <a16:creationId xmlns:a16="http://schemas.microsoft.com/office/drawing/2014/main" xmlns="" id="{3D1773BC-1387-4D42-9B70-C853C3BABC6A}"/>
                </a:ext>
              </a:extLst>
            </p:cNvPr>
            <p:cNvSpPr/>
            <p:nvPr/>
          </p:nvSpPr>
          <p:spPr>
            <a:xfrm rot="16200000">
              <a:off x="4686400" y="343860"/>
              <a:ext cx="457540" cy="1751701"/>
            </a:xfrm>
            <a:prstGeom prst="bentUpArrow">
              <a:avLst>
                <a:gd name="adj1" fmla="val 9080"/>
                <a:gd name="adj2" fmla="val 22441"/>
                <a:gd name="adj3" fmla="val 25000"/>
              </a:avLst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21" name="Down Arrow 20">
              <a:extLst>
                <a:ext uri="{FF2B5EF4-FFF2-40B4-BE49-F238E27FC236}">
                  <a16:creationId xmlns:a16="http://schemas.microsoft.com/office/drawing/2014/main" xmlns="" id="{094804F2-ECFB-48D4-8461-6230E005F896}"/>
                </a:ext>
              </a:extLst>
            </p:cNvPr>
            <p:cNvSpPr/>
            <p:nvPr/>
          </p:nvSpPr>
          <p:spPr>
            <a:xfrm>
              <a:off x="6629311" y="3200400"/>
              <a:ext cx="228780" cy="15308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22" name="Down Arrow 21">
              <a:extLst>
                <a:ext uri="{FF2B5EF4-FFF2-40B4-BE49-F238E27FC236}">
                  <a16:creationId xmlns:a16="http://schemas.microsoft.com/office/drawing/2014/main" xmlns="" id="{60CDA551-DDB6-4551-83A0-E64F2408C2C4}"/>
                </a:ext>
              </a:extLst>
            </p:cNvPr>
            <p:cNvSpPr/>
            <p:nvPr/>
          </p:nvSpPr>
          <p:spPr>
            <a:xfrm>
              <a:off x="1982009" y="5714320"/>
              <a:ext cx="151950" cy="229621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23" name="Down Arrow 22">
              <a:extLst>
                <a:ext uri="{FF2B5EF4-FFF2-40B4-BE49-F238E27FC236}">
                  <a16:creationId xmlns:a16="http://schemas.microsoft.com/office/drawing/2014/main" xmlns="" id="{E546B2F5-2380-4D8D-8DA5-2CC5844432DD}"/>
                </a:ext>
              </a:extLst>
            </p:cNvPr>
            <p:cNvSpPr/>
            <p:nvPr/>
          </p:nvSpPr>
          <p:spPr>
            <a:xfrm>
              <a:off x="1905180" y="4647860"/>
              <a:ext cx="228780" cy="30445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24" name="Down Arrow 23">
              <a:extLst>
                <a:ext uri="{FF2B5EF4-FFF2-40B4-BE49-F238E27FC236}">
                  <a16:creationId xmlns:a16="http://schemas.microsoft.com/office/drawing/2014/main" xmlns="" id="{E9714313-E952-461F-9B93-093CB54A8C70}"/>
                </a:ext>
              </a:extLst>
            </p:cNvPr>
            <p:cNvSpPr/>
            <p:nvPr/>
          </p:nvSpPr>
          <p:spPr>
            <a:xfrm>
              <a:off x="1905180" y="3809320"/>
              <a:ext cx="228780" cy="306161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25" name="Down Arrow 24">
              <a:extLst>
                <a:ext uri="{FF2B5EF4-FFF2-40B4-BE49-F238E27FC236}">
                  <a16:creationId xmlns:a16="http://schemas.microsoft.com/office/drawing/2014/main" xmlns="" id="{1A17C6E4-D653-428F-82DD-03B8C1722248}"/>
                </a:ext>
              </a:extLst>
            </p:cNvPr>
            <p:cNvSpPr/>
            <p:nvPr/>
          </p:nvSpPr>
          <p:spPr>
            <a:xfrm>
              <a:off x="1828351" y="2591480"/>
              <a:ext cx="228780" cy="22792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26" name="Down Arrow 25">
              <a:extLst>
                <a:ext uri="{FF2B5EF4-FFF2-40B4-BE49-F238E27FC236}">
                  <a16:creationId xmlns:a16="http://schemas.microsoft.com/office/drawing/2014/main" xmlns="" id="{71365BAD-6078-4EDB-AE0D-BA295B6F5F01}"/>
                </a:ext>
              </a:extLst>
            </p:cNvPr>
            <p:cNvSpPr/>
            <p:nvPr/>
          </p:nvSpPr>
          <p:spPr>
            <a:xfrm>
              <a:off x="6706139" y="5486400"/>
              <a:ext cx="228780" cy="22792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27" name="Down Arrow 26">
              <a:extLst>
                <a:ext uri="{FF2B5EF4-FFF2-40B4-BE49-F238E27FC236}">
                  <a16:creationId xmlns:a16="http://schemas.microsoft.com/office/drawing/2014/main" xmlns="" id="{CF8B0A9F-B226-4B87-93C7-558BDC58FBD5}"/>
                </a:ext>
              </a:extLst>
            </p:cNvPr>
            <p:cNvSpPr/>
            <p:nvPr/>
          </p:nvSpPr>
          <p:spPr>
            <a:xfrm>
              <a:off x="6629311" y="4571320"/>
              <a:ext cx="228780" cy="229621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28" name="Down Arrow 27">
              <a:extLst>
                <a:ext uri="{FF2B5EF4-FFF2-40B4-BE49-F238E27FC236}">
                  <a16:creationId xmlns:a16="http://schemas.microsoft.com/office/drawing/2014/main" xmlns="" id="{BB12C71E-3076-41F4-A3E3-77C5CA3E9426}"/>
                </a:ext>
              </a:extLst>
            </p:cNvPr>
            <p:cNvSpPr/>
            <p:nvPr/>
          </p:nvSpPr>
          <p:spPr>
            <a:xfrm>
              <a:off x="6629311" y="3657941"/>
              <a:ext cx="228780" cy="22792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29" name="Bent-Up Arrow 28">
              <a:extLst>
                <a:ext uri="{FF2B5EF4-FFF2-40B4-BE49-F238E27FC236}">
                  <a16:creationId xmlns:a16="http://schemas.microsoft.com/office/drawing/2014/main" xmlns="" id="{5026DCA5-D369-4D19-A000-65F5B930C434}"/>
                </a:ext>
              </a:extLst>
            </p:cNvPr>
            <p:cNvSpPr/>
            <p:nvPr/>
          </p:nvSpPr>
          <p:spPr>
            <a:xfrm>
              <a:off x="4420050" y="3123860"/>
              <a:ext cx="303901" cy="3352459"/>
            </a:xfrm>
            <a:prstGeom prst="bentUpArrow">
              <a:avLst>
                <a:gd name="adj1" fmla="val 25000"/>
                <a:gd name="adj2" fmla="val 19060"/>
                <a:gd name="adj3" fmla="val 2500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</p:grpSp>
      <p:sp>
        <p:nvSpPr>
          <p:cNvPr id="35845" name="TextBox 31">
            <a:extLst>
              <a:ext uri="{FF2B5EF4-FFF2-40B4-BE49-F238E27FC236}">
                <a16:creationId xmlns:a16="http://schemas.microsoft.com/office/drawing/2014/main" xmlns="" id="{4399A826-14F7-4E03-B23B-1F1B7E024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450" y="1981200"/>
            <a:ext cx="565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7030A0"/>
                </a:solidFill>
              </a:rPr>
              <a:t>NA</a:t>
            </a:r>
            <a:endParaRPr lang="en-US" altLang="en-US">
              <a:solidFill>
                <a:srgbClr val="7030A0"/>
              </a:solidFill>
            </a:endParaRPr>
          </a:p>
        </p:txBody>
      </p:sp>
      <p:sp>
        <p:nvSpPr>
          <p:cNvPr id="35846" name="TextBox 30">
            <a:extLst>
              <a:ext uri="{FF2B5EF4-FFF2-40B4-BE49-F238E27FC236}">
                <a16:creationId xmlns:a16="http://schemas.microsoft.com/office/drawing/2014/main" xmlns="" id="{D01CC95F-B7F8-48D4-BCBC-4ED100237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050" y="2779714"/>
            <a:ext cx="155575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7030A0"/>
                </a:solidFill>
              </a:rPr>
              <a:t>Acceptable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920</Words>
  <Application>Microsoft Office PowerPoint</Application>
  <PresentationFormat>Widescreen</PresentationFormat>
  <Paragraphs>120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Wingdings</vt:lpstr>
      <vt:lpstr>Office Theme</vt:lpstr>
      <vt:lpstr>REVIEW AND ASSESSMENT PROCESS OF SITE AUTHORIZATION APPLICATION </vt:lpstr>
      <vt:lpstr>CONTENT</vt:lpstr>
      <vt:lpstr>OBJECTIVES OF REVIEW &amp; ASSESSMENT </vt:lpstr>
      <vt:lpstr>GUIDANCE FOR CONDUCT OF REVIEW AND ASSESSMENT</vt:lpstr>
      <vt:lpstr>MAJOR DOCUMENTS FOR REVIEW AND ASSESSMENT</vt:lpstr>
      <vt:lpstr> REVIEW SCHEDULE &amp; PHASES</vt:lpstr>
      <vt:lpstr>OVERSIGHT OF R&amp;A PROCESS</vt:lpstr>
      <vt:lpstr>FORMATION OF REVIEW TEAM</vt:lpstr>
      <vt:lpstr>FLOW CHART FOR REVIEW AND ASSESSMENT</vt:lpstr>
      <vt:lpstr>REVIEW MILESTONES </vt:lpstr>
      <vt:lpstr>REVIEW OUTCOME</vt:lpstr>
      <vt:lpstr>DOCUMENTS GENERATED DURING REVIEW PROCESS</vt:lpstr>
      <vt:lpstr>ACTION SHEET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AND ASSESSMENT PROCESS OF SITE AUTHORIZATION APPLICATION</dc:title>
  <dc:creator>AHMED NDAWASHI</dc:creator>
  <cp:lastModifiedBy>Administrator</cp:lastModifiedBy>
  <cp:revision>10</cp:revision>
  <dcterms:created xsi:type="dcterms:W3CDTF">2021-02-22T09:46:25Z</dcterms:created>
  <dcterms:modified xsi:type="dcterms:W3CDTF">2021-02-24T08:26:36Z</dcterms:modified>
</cp:coreProperties>
</file>