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03B5167-5457-457B-A610-79D32B02AD9B}" type="datetimeFigureOut">
              <a:rPr lang="en-US" smtClean="0"/>
              <a:pPr/>
              <a:t>2/3/2021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7591637-646B-4C88-810E-CB5F35933A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EEF02D3-354B-48B5-BF72-EC33CD5A4A53}" type="datetime1">
              <a:rPr lang="en-US" smtClean="0"/>
              <a:pPr/>
              <a:t>2/3/2021</a:t>
            </a:fld>
            <a:endParaRPr lang="en-US"/>
          </a:p>
        </p:txBody>
      </p:sp>
      <p:sp>
        <p:nvSpPr>
          <p:cNvPr id="6" name="Holder 6"/>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92A3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1" i="0">
                <a:solidFill>
                  <a:srgbClr val="192A35"/>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899F68A-F1C8-4D64-86AD-E3A22613A8D4}" type="datetime1">
              <a:rPr lang="en-US" smtClean="0"/>
              <a:pPr/>
              <a:t>2/3/2021</a:t>
            </a:fld>
            <a:endParaRPr lang="en-US"/>
          </a:p>
        </p:txBody>
      </p:sp>
      <p:sp>
        <p:nvSpPr>
          <p:cNvPr id="6" name="Holder 6"/>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92A35"/>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3EEF05B-E66D-4F8F-B1B7-FC73EE3A2101}" type="datetime1">
              <a:rPr lang="en-US" smtClean="0"/>
              <a:pPr/>
              <a:t>2/3/2021</a:t>
            </a:fld>
            <a:endParaRPr lang="en-US"/>
          </a:p>
        </p:txBody>
      </p:sp>
      <p:sp>
        <p:nvSpPr>
          <p:cNvPr id="7" name="Holder 7"/>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192A35"/>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CD41A1AA-68BF-4C74-85CB-9CEDDBA70055}" type="datetime1">
              <a:rPr lang="en-US" smtClean="0"/>
              <a:pPr/>
              <a:t>2/3/2021</a:t>
            </a:fld>
            <a:endParaRPr lang="en-US"/>
          </a:p>
        </p:txBody>
      </p:sp>
      <p:sp>
        <p:nvSpPr>
          <p:cNvPr id="5" name="Holder 5"/>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400800"/>
          </a:xfrm>
          <a:custGeom>
            <a:avLst/>
            <a:gdLst/>
            <a:ahLst/>
            <a:cxnLst/>
            <a:rect l="l" t="t" r="r" b="b"/>
            <a:pathLst>
              <a:path w="9144000" h="6400800">
                <a:moveTo>
                  <a:pt x="0" y="6400800"/>
                </a:moveTo>
                <a:lnTo>
                  <a:pt x="9144000" y="6400800"/>
                </a:lnTo>
                <a:lnTo>
                  <a:pt x="9144000" y="0"/>
                </a:lnTo>
                <a:lnTo>
                  <a:pt x="0" y="0"/>
                </a:lnTo>
                <a:lnTo>
                  <a:pt x="0" y="6400800"/>
                </a:lnTo>
                <a:close/>
              </a:path>
            </a:pathLst>
          </a:custGeom>
          <a:solidFill>
            <a:srgbClr val="E4E7EA"/>
          </a:solidFill>
        </p:spPr>
        <p:txBody>
          <a:bodyPr wrap="square" lIns="0" tIns="0" rIns="0" bIns="0" rtlCol="0"/>
          <a:lstStyle/>
          <a:p>
            <a:endParaRPr/>
          </a:p>
        </p:txBody>
      </p:sp>
      <p:sp>
        <p:nvSpPr>
          <p:cNvPr id="17" name="bg object 17"/>
          <p:cNvSpPr/>
          <p:nvPr/>
        </p:nvSpPr>
        <p:spPr>
          <a:xfrm>
            <a:off x="0" y="6400800"/>
            <a:ext cx="9144000" cy="457200"/>
          </a:xfrm>
          <a:custGeom>
            <a:avLst/>
            <a:gdLst/>
            <a:ahLst/>
            <a:cxnLst/>
            <a:rect l="l" t="t" r="r" b="b"/>
            <a:pathLst>
              <a:path w="9144000" h="457200">
                <a:moveTo>
                  <a:pt x="9144000" y="0"/>
                </a:moveTo>
                <a:lnTo>
                  <a:pt x="0" y="0"/>
                </a:lnTo>
                <a:lnTo>
                  <a:pt x="0" y="457200"/>
                </a:lnTo>
                <a:lnTo>
                  <a:pt x="9144000" y="457200"/>
                </a:lnTo>
                <a:lnTo>
                  <a:pt x="9144000" y="0"/>
                </a:lnTo>
                <a:close/>
              </a:path>
            </a:pathLst>
          </a:custGeom>
          <a:solidFill>
            <a:srgbClr val="D09620"/>
          </a:solidFill>
        </p:spPr>
        <p:txBody>
          <a:bodyPr wrap="square" lIns="0" tIns="0" rIns="0" bIns="0" rtlCol="0"/>
          <a:lstStyle/>
          <a:p>
            <a:endParaRPr/>
          </a:p>
        </p:txBody>
      </p:sp>
      <p:sp>
        <p:nvSpPr>
          <p:cNvPr id="18" name="bg object 18"/>
          <p:cNvSpPr/>
          <p:nvPr/>
        </p:nvSpPr>
        <p:spPr>
          <a:xfrm>
            <a:off x="2573337" y="593725"/>
            <a:ext cx="3998912" cy="5300662"/>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131149C-E68E-41FA-A5D8-4D35D74D574C}" type="datetime1">
              <a:rPr lang="en-US" smtClean="0"/>
              <a:pPr/>
              <a:t>2/3/2021</a:t>
            </a:fld>
            <a:endParaRPr lang="en-US"/>
          </a:p>
        </p:txBody>
      </p:sp>
      <p:sp>
        <p:nvSpPr>
          <p:cNvPr id="4" name="Holder 4"/>
          <p:cNvSpPr>
            <a:spLocks noGrp="1"/>
          </p:cNvSpPr>
          <p:nvPr>
            <p:ph type="sldNum" sz="quarter" idx="7"/>
          </p:nvPr>
        </p:nvSpPr>
        <p:spPr/>
        <p:txBody>
          <a:bodyPr lIns="0" tIns="0" rIns="0" bIns="0"/>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400800"/>
          </a:xfrm>
          <a:custGeom>
            <a:avLst/>
            <a:gdLst/>
            <a:ahLst/>
            <a:cxnLst/>
            <a:rect l="l" t="t" r="r" b="b"/>
            <a:pathLst>
              <a:path w="9144000" h="6400800">
                <a:moveTo>
                  <a:pt x="0" y="6400800"/>
                </a:moveTo>
                <a:lnTo>
                  <a:pt x="9144000" y="6400800"/>
                </a:lnTo>
                <a:lnTo>
                  <a:pt x="9144000" y="0"/>
                </a:lnTo>
                <a:lnTo>
                  <a:pt x="0" y="0"/>
                </a:lnTo>
                <a:lnTo>
                  <a:pt x="0" y="6400800"/>
                </a:lnTo>
                <a:close/>
              </a:path>
            </a:pathLst>
          </a:custGeom>
          <a:solidFill>
            <a:srgbClr val="E4E7EA"/>
          </a:solidFill>
        </p:spPr>
        <p:txBody>
          <a:bodyPr wrap="square" lIns="0" tIns="0" rIns="0" bIns="0" rtlCol="0"/>
          <a:lstStyle/>
          <a:p>
            <a:endParaRPr/>
          </a:p>
        </p:txBody>
      </p:sp>
      <p:sp>
        <p:nvSpPr>
          <p:cNvPr id="17" name="bg object 17"/>
          <p:cNvSpPr/>
          <p:nvPr/>
        </p:nvSpPr>
        <p:spPr>
          <a:xfrm>
            <a:off x="0" y="6400800"/>
            <a:ext cx="9144000" cy="457200"/>
          </a:xfrm>
          <a:custGeom>
            <a:avLst/>
            <a:gdLst/>
            <a:ahLst/>
            <a:cxnLst/>
            <a:rect l="l" t="t" r="r" b="b"/>
            <a:pathLst>
              <a:path w="9144000" h="457200">
                <a:moveTo>
                  <a:pt x="9144000" y="0"/>
                </a:moveTo>
                <a:lnTo>
                  <a:pt x="0" y="0"/>
                </a:lnTo>
                <a:lnTo>
                  <a:pt x="0" y="457200"/>
                </a:lnTo>
                <a:lnTo>
                  <a:pt x="9144000" y="457200"/>
                </a:lnTo>
                <a:lnTo>
                  <a:pt x="9144000" y="0"/>
                </a:lnTo>
                <a:close/>
              </a:path>
            </a:pathLst>
          </a:custGeom>
          <a:solidFill>
            <a:srgbClr val="D09620"/>
          </a:solidFill>
        </p:spPr>
        <p:txBody>
          <a:bodyPr wrap="square" lIns="0" tIns="0" rIns="0" bIns="0" rtlCol="0"/>
          <a:lstStyle/>
          <a:p>
            <a:endParaRPr/>
          </a:p>
        </p:txBody>
      </p:sp>
      <p:sp>
        <p:nvSpPr>
          <p:cNvPr id="2" name="Holder 2"/>
          <p:cNvSpPr>
            <a:spLocks noGrp="1"/>
          </p:cNvSpPr>
          <p:nvPr>
            <p:ph type="title"/>
          </p:nvPr>
        </p:nvSpPr>
        <p:spPr>
          <a:xfrm>
            <a:off x="2028492" y="2051113"/>
            <a:ext cx="5087014" cy="878839"/>
          </a:xfrm>
          <a:prstGeom prst="rect">
            <a:avLst/>
          </a:prstGeom>
        </p:spPr>
        <p:txBody>
          <a:bodyPr wrap="square" lIns="0" tIns="0" rIns="0" bIns="0">
            <a:spAutoFit/>
          </a:bodyPr>
          <a:lstStyle>
            <a:lvl1pPr>
              <a:defRPr sz="2800" b="1" i="0">
                <a:solidFill>
                  <a:srgbClr val="192A35"/>
                </a:solidFill>
                <a:latin typeface="Arial"/>
                <a:cs typeface="Arial"/>
              </a:defRPr>
            </a:lvl1pPr>
          </a:lstStyle>
          <a:p>
            <a:endParaRPr/>
          </a:p>
        </p:txBody>
      </p:sp>
      <p:sp>
        <p:nvSpPr>
          <p:cNvPr id="3" name="Holder 3"/>
          <p:cNvSpPr>
            <a:spLocks noGrp="1"/>
          </p:cNvSpPr>
          <p:nvPr>
            <p:ph type="body" idx="1"/>
          </p:nvPr>
        </p:nvSpPr>
        <p:spPr>
          <a:xfrm>
            <a:off x="1454506" y="3332797"/>
            <a:ext cx="6234987" cy="2226310"/>
          </a:xfrm>
          <a:prstGeom prst="rect">
            <a:avLst/>
          </a:prstGeom>
        </p:spPr>
        <p:txBody>
          <a:bodyPr wrap="square" lIns="0" tIns="0" rIns="0" bIns="0">
            <a:spAutoFit/>
          </a:bodyPr>
          <a:lstStyle>
            <a:lvl1pPr>
              <a:defRPr sz="2000" b="1" i="0">
                <a:solidFill>
                  <a:srgbClr val="192A35"/>
                </a:solidFill>
                <a:latin typeface="Arial"/>
                <a:cs typeface="Arial"/>
              </a:defRPr>
            </a:lvl1pPr>
          </a:lstStyle>
          <a:p>
            <a:endParaRPr/>
          </a:p>
        </p:txBody>
      </p:sp>
      <p:sp>
        <p:nvSpPr>
          <p:cNvPr id="4" name="Holder 4"/>
          <p:cNvSpPr>
            <a:spLocks noGrp="1"/>
          </p:cNvSpPr>
          <p:nvPr>
            <p:ph type="ftr" sz="quarter" idx="5"/>
          </p:nvPr>
        </p:nvSpPr>
        <p:spPr>
          <a:xfrm>
            <a:off x="7224865" y="6449527"/>
            <a:ext cx="1840229" cy="375920"/>
          </a:xfrm>
          <a:prstGeom prst="rect">
            <a:avLst/>
          </a:prstGeom>
        </p:spPr>
        <p:txBody>
          <a:bodyPr wrap="square" lIns="0" tIns="0" rIns="0" bIns="0">
            <a:spAutoFit/>
          </a:bodyPr>
          <a:lstStyle>
            <a:lvl1pPr>
              <a:defRPr sz="1600" b="0" i="0">
                <a:solidFill>
                  <a:schemeClr val="bg1"/>
                </a:solidFill>
                <a:latin typeface="Arial"/>
                <a:cs typeface="Arial"/>
              </a:defRPr>
            </a:lvl1pPr>
          </a:lstStyle>
          <a:p>
            <a:pPr marL="12700">
              <a:lnSpc>
                <a:spcPts val="1864"/>
              </a:lnSpc>
            </a:pPr>
            <a:r>
              <a:rPr spc="-5" dirty="0"/>
              <a:t>Nuclear</a:t>
            </a:r>
            <a:r>
              <a:rPr spc="-55" dirty="0"/>
              <a:t> </a:t>
            </a:r>
            <a:r>
              <a:rPr spc="-5" dirty="0"/>
              <a:t>Department</a:t>
            </a:r>
          </a:p>
          <a:p>
            <a:pPr marL="967740">
              <a:lnSpc>
                <a:spcPct val="100000"/>
              </a:lnSpc>
              <a:spcBef>
                <a:spcPts val="20"/>
              </a:spcBef>
            </a:pPr>
            <a:r>
              <a:rPr sz="800" dirty="0">
                <a:solidFill>
                  <a:srgbClr val="DEDEDE"/>
                </a:solidFill>
              </a:rPr>
              <a:t>© </a:t>
            </a:r>
            <a:r>
              <a:rPr sz="800" spc="-5" dirty="0">
                <a:solidFill>
                  <a:srgbClr val="DEDEDE"/>
                </a:solidFill>
              </a:rPr>
              <a:t>Crown</a:t>
            </a:r>
            <a:r>
              <a:rPr sz="800" spc="-70" dirty="0">
                <a:solidFill>
                  <a:srgbClr val="DEDEDE"/>
                </a:solidFill>
              </a:rPr>
              <a:t> </a:t>
            </a:r>
            <a:r>
              <a:rPr sz="800" spc="-5" dirty="0">
                <a:solidFill>
                  <a:srgbClr val="DEDEDE"/>
                </a:solidFill>
              </a:rPr>
              <a:t>Copyright</a:t>
            </a:r>
            <a:endParaRPr sz="80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E78D2EE9-0F43-4159-97CB-43520E68A18A}" type="datetime1">
              <a:rPr lang="en-US" smtClean="0"/>
              <a:pPr/>
              <a:t>2/3/2021</a:t>
            </a:fld>
            <a:endParaRPr lang="en-US"/>
          </a:p>
        </p:txBody>
      </p:sp>
      <p:sp>
        <p:nvSpPr>
          <p:cNvPr id="6" name="Holder 6"/>
          <p:cNvSpPr>
            <a:spLocks noGrp="1"/>
          </p:cNvSpPr>
          <p:nvPr>
            <p:ph type="sldNum" sz="quarter" idx="7"/>
          </p:nvPr>
        </p:nvSpPr>
        <p:spPr>
          <a:xfrm>
            <a:off x="128099" y="6602858"/>
            <a:ext cx="329565" cy="281304"/>
          </a:xfrm>
          <a:prstGeom prst="rect">
            <a:avLst/>
          </a:prstGeom>
        </p:spPr>
        <p:txBody>
          <a:bodyPr wrap="square" lIns="0" tIns="0" rIns="0" bIns="0">
            <a:spAutoFit/>
          </a:bodyPr>
          <a:lstStyle>
            <a:lvl1pPr>
              <a:defRPr sz="1800" b="0" i="0">
                <a:solidFill>
                  <a:schemeClr val="tx1"/>
                </a:solidFill>
                <a:latin typeface="Arial"/>
                <a:cs typeface="Arial"/>
              </a:defRPr>
            </a:lvl1pPr>
          </a:lstStyle>
          <a:p>
            <a:pPr marL="38100">
              <a:lnSpc>
                <a:spcPts val="2090"/>
              </a:lnSpc>
            </a:pPr>
            <a:fld id="{81D60167-4931-47E6-BA6A-407CBD079E47}" type="slidenum">
              <a:rPr spc="-5" dirty="0"/>
              <a:pPr marL="38100">
                <a:lnSpc>
                  <a:spcPts val="2090"/>
                </a:lnSpc>
              </a:pPr>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400800"/>
          </a:xfrm>
          <a:custGeom>
            <a:avLst/>
            <a:gdLst/>
            <a:ahLst/>
            <a:cxnLst/>
            <a:rect l="l" t="t" r="r" b="b"/>
            <a:pathLst>
              <a:path w="9144000" h="6400800">
                <a:moveTo>
                  <a:pt x="0" y="6400800"/>
                </a:moveTo>
                <a:lnTo>
                  <a:pt x="9144000" y="6400800"/>
                </a:lnTo>
                <a:lnTo>
                  <a:pt x="9144000" y="0"/>
                </a:lnTo>
                <a:lnTo>
                  <a:pt x="0" y="0"/>
                </a:lnTo>
                <a:lnTo>
                  <a:pt x="0" y="6400800"/>
                </a:lnTo>
                <a:close/>
              </a:path>
            </a:pathLst>
          </a:custGeom>
          <a:solidFill>
            <a:srgbClr val="DEDEDE"/>
          </a:solidFill>
        </p:spPr>
        <p:txBody>
          <a:bodyPr wrap="square" lIns="0" tIns="0" rIns="0" bIns="0" rtlCol="0"/>
          <a:lstStyle/>
          <a:p>
            <a:pPr>
              <a:lnSpc>
                <a:spcPct val="80000"/>
              </a:lnSpc>
              <a:defRPr/>
            </a:pPr>
            <a:endParaRPr lang="en-US" dirty="0" smtClean="0"/>
          </a:p>
        </p:txBody>
      </p:sp>
      <p:sp>
        <p:nvSpPr>
          <p:cNvPr id="3" name="object 3"/>
          <p:cNvSpPr/>
          <p:nvPr/>
        </p:nvSpPr>
        <p:spPr>
          <a:xfrm>
            <a:off x="0" y="6400800"/>
            <a:ext cx="9144000" cy="457200"/>
          </a:xfrm>
          <a:custGeom>
            <a:avLst/>
            <a:gdLst/>
            <a:ahLst/>
            <a:cxnLst/>
            <a:rect l="l" t="t" r="r" b="b"/>
            <a:pathLst>
              <a:path w="9144000" h="457200">
                <a:moveTo>
                  <a:pt x="9144000" y="0"/>
                </a:moveTo>
                <a:lnTo>
                  <a:pt x="0" y="0"/>
                </a:lnTo>
                <a:lnTo>
                  <a:pt x="0" y="457200"/>
                </a:lnTo>
                <a:lnTo>
                  <a:pt x="9144000" y="457200"/>
                </a:lnTo>
                <a:lnTo>
                  <a:pt x="9144000" y="0"/>
                </a:lnTo>
                <a:close/>
              </a:path>
            </a:pathLst>
          </a:custGeom>
          <a:solidFill>
            <a:srgbClr val="D09620"/>
          </a:solidFill>
        </p:spPr>
        <p:txBody>
          <a:bodyPr wrap="square" lIns="0" tIns="0" rIns="0" bIns="0" rtlCol="0"/>
          <a:lstStyle/>
          <a:p>
            <a:endParaRPr/>
          </a:p>
        </p:txBody>
      </p:sp>
      <p:sp>
        <p:nvSpPr>
          <p:cNvPr id="4" name="object 4"/>
          <p:cNvSpPr txBox="1"/>
          <p:nvPr/>
        </p:nvSpPr>
        <p:spPr>
          <a:xfrm>
            <a:off x="3363912" y="3954252"/>
            <a:ext cx="2413635" cy="340995"/>
          </a:xfrm>
          <a:prstGeom prst="rect">
            <a:avLst/>
          </a:prstGeom>
        </p:spPr>
        <p:txBody>
          <a:bodyPr vert="horz" wrap="square" lIns="0" tIns="0" rIns="0" bIns="0" rtlCol="0">
            <a:spAutoFit/>
          </a:bodyPr>
          <a:lstStyle/>
          <a:p>
            <a:pPr>
              <a:lnSpc>
                <a:spcPts val="2655"/>
              </a:lnSpc>
            </a:pPr>
            <a:r>
              <a:rPr sz="2400" b="1" spc="-5" dirty="0">
                <a:solidFill>
                  <a:srgbClr val="192A35"/>
                </a:solidFill>
                <a:latin typeface="Arial"/>
                <a:cs typeface="Arial"/>
              </a:rPr>
              <a:t>Click </a:t>
            </a:r>
            <a:r>
              <a:rPr sz="2400" b="1" dirty="0">
                <a:solidFill>
                  <a:srgbClr val="192A35"/>
                </a:solidFill>
                <a:latin typeface="Arial"/>
                <a:cs typeface="Arial"/>
              </a:rPr>
              <a:t>to </a:t>
            </a:r>
            <a:r>
              <a:rPr sz="2400" b="1" spc="-5" dirty="0">
                <a:solidFill>
                  <a:srgbClr val="192A35"/>
                </a:solidFill>
                <a:latin typeface="Arial"/>
                <a:cs typeface="Arial"/>
              </a:rPr>
              <a:t>add</a:t>
            </a:r>
            <a:r>
              <a:rPr sz="2400" b="1" spc="-75" dirty="0">
                <a:solidFill>
                  <a:srgbClr val="192A35"/>
                </a:solidFill>
                <a:latin typeface="Arial"/>
                <a:cs typeface="Arial"/>
              </a:rPr>
              <a:t> </a:t>
            </a:r>
            <a:r>
              <a:rPr sz="2400" b="1" spc="-55" dirty="0">
                <a:solidFill>
                  <a:srgbClr val="192A35"/>
                </a:solidFill>
                <a:latin typeface="Arial"/>
                <a:cs typeface="Arial"/>
              </a:rPr>
              <a:t>Text</a:t>
            </a:r>
            <a:endParaRPr sz="2400">
              <a:latin typeface="Arial"/>
              <a:cs typeface="Arial"/>
            </a:endParaRPr>
          </a:p>
        </p:txBody>
      </p:sp>
      <p:sp>
        <p:nvSpPr>
          <p:cNvPr id="6" name="object 6"/>
          <p:cNvSpPr txBox="1">
            <a:spLocks noGrp="1"/>
          </p:cNvSpPr>
          <p:nvPr>
            <p:ph type="title"/>
          </p:nvPr>
        </p:nvSpPr>
        <p:spPr>
          <a:xfrm>
            <a:off x="1495145" y="1447800"/>
            <a:ext cx="6155690" cy="2819105"/>
          </a:xfrm>
          <a:prstGeom prst="rect">
            <a:avLst/>
          </a:prstGeom>
        </p:spPr>
        <p:txBody>
          <a:bodyPr vert="horz" wrap="square" lIns="0" tIns="12065" rIns="0" bIns="0" rtlCol="0">
            <a:spAutoFit/>
          </a:bodyPr>
          <a:lstStyle/>
          <a:p>
            <a:pPr algn="ctr" eaLnBrk="1" hangingPunct="1">
              <a:lnSpc>
                <a:spcPct val="80000"/>
              </a:lnSpc>
              <a:defRPr/>
            </a:pPr>
            <a:r>
              <a:rPr dirty="0"/>
              <a:t>Criticality </a:t>
            </a:r>
            <a:r>
              <a:rPr spc="-5" dirty="0"/>
              <a:t>Assessment </a:t>
            </a:r>
            <a:r>
              <a:rPr spc="-5" dirty="0" smtClean="0"/>
              <a:t>Methodology</a:t>
            </a:r>
            <a:r>
              <a:rPr lang="en-US" spc="-5" dirty="0" smtClean="0"/>
              <a:t/>
            </a:r>
            <a:br>
              <a:rPr lang="en-US" spc="-5" dirty="0" smtClean="0"/>
            </a:br>
            <a:r>
              <a:rPr lang="en-US" spc="-5" dirty="0" smtClean="0"/>
              <a:t/>
            </a:r>
            <a:br>
              <a:rPr lang="en-US" spc="-5" dirty="0" smtClean="0"/>
            </a:br>
            <a:r>
              <a:rPr lang="en-US" spc="-5" dirty="0" smtClean="0"/>
              <a:t/>
            </a:r>
            <a:br>
              <a:rPr lang="en-US" spc="-5" dirty="0" smtClean="0"/>
            </a:br>
            <a:r>
              <a:rPr lang="en-US" spc="-5" dirty="0" smtClean="0"/>
              <a:t/>
            </a:r>
            <a:br>
              <a:rPr lang="en-US" spc="-5" dirty="0" smtClean="0"/>
            </a:br>
            <a:r>
              <a:rPr lang="en-US" sz="2400" dirty="0" smtClean="0"/>
              <a:t>by</a:t>
            </a:r>
            <a:br>
              <a:rPr lang="en-US" sz="2400" dirty="0" smtClean="0"/>
            </a:br>
            <a:r>
              <a:rPr lang="en-US" sz="3600" dirty="0" smtClean="0"/>
              <a:t/>
            </a:r>
            <a:br>
              <a:rPr lang="en-US" sz="3600" dirty="0" smtClean="0"/>
            </a:br>
            <a:r>
              <a:rPr lang="en-US" dirty="0" smtClean="0"/>
              <a:t>Mohammed S. Saba</a:t>
            </a:r>
            <a:br>
              <a:rPr lang="en-US" dirty="0" smtClean="0"/>
            </a:br>
            <a:endParaRPr spc="-5" dirty="0"/>
          </a:p>
        </p:txBody>
      </p:sp>
      <p:sp>
        <p:nvSpPr>
          <p:cNvPr id="7" name="object 7"/>
          <p:cNvSpPr/>
          <p:nvPr/>
        </p:nvSpPr>
        <p:spPr>
          <a:xfrm>
            <a:off x="1371600" y="3886200"/>
            <a:ext cx="6400800" cy="1752600"/>
          </a:xfrm>
          <a:custGeom>
            <a:avLst/>
            <a:gdLst/>
            <a:ahLst/>
            <a:cxnLst/>
            <a:rect l="l" t="t" r="r" b="b"/>
            <a:pathLst>
              <a:path w="6400800" h="1752600">
                <a:moveTo>
                  <a:pt x="6400800" y="0"/>
                </a:moveTo>
                <a:lnTo>
                  <a:pt x="0" y="0"/>
                </a:lnTo>
                <a:lnTo>
                  <a:pt x="0" y="1752600"/>
                </a:lnTo>
                <a:lnTo>
                  <a:pt x="6400800" y="1752600"/>
                </a:lnTo>
                <a:lnTo>
                  <a:pt x="6400800" y="0"/>
                </a:lnTo>
                <a:close/>
              </a:path>
            </a:pathLst>
          </a:custGeom>
          <a:solidFill>
            <a:srgbClr val="DEDEDE"/>
          </a:solidFill>
        </p:spPr>
        <p:txBody>
          <a:bodyPr wrap="square" lIns="0" tIns="0" rIns="0" bIns="0" rtlCol="0"/>
          <a:lstStyle/>
          <a:p>
            <a:endParaRPr/>
          </a:p>
        </p:txBody>
      </p:sp>
      <p:sp>
        <p:nvSpPr>
          <p:cNvPr id="9" name="object 8"/>
          <p:cNvSpPr txBox="1"/>
          <p:nvPr/>
        </p:nvSpPr>
        <p:spPr>
          <a:xfrm>
            <a:off x="533400" y="5105400"/>
            <a:ext cx="8153400" cy="680699"/>
          </a:xfrm>
          <a:prstGeom prst="rect">
            <a:avLst/>
          </a:prstGeom>
        </p:spPr>
        <p:txBody>
          <a:bodyPr vert="horz" wrap="square" lIns="0" tIns="88900" rIns="0" bIns="0" rtlCol="0">
            <a:spAutoFit/>
          </a:bodyPr>
          <a:lstStyle/>
          <a:p>
            <a:pPr algn="ctr">
              <a:lnSpc>
                <a:spcPct val="80000"/>
              </a:lnSpc>
              <a:defRPr/>
            </a:pPr>
            <a:r>
              <a:rPr lang="en-US" sz="2400" dirty="0" smtClean="0">
                <a:solidFill>
                  <a:schemeClr val="tx1">
                    <a:lumMod val="75000"/>
                  </a:schemeClr>
                </a:solidFill>
              </a:rPr>
              <a:t>Department of Nuclear Safety, Physical Security and Safeguards</a:t>
            </a:r>
          </a:p>
          <a:p>
            <a:pPr algn="ctr">
              <a:lnSpc>
                <a:spcPct val="80000"/>
              </a:lnSpc>
              <a:defRPr/>
            </a:pPr>
            <a:r>
              <a:rPr lang="en-US" sz="2400" dirty="0" smtClean="0">
                <a:solidFill>
                  <a:schemeClr val="tx1">
                    <a:lumMod val="75000"/>
                  </a:schemeClr>
                </a:solidFill>
              </a:rPr>
              <a:t>Nigerian Nuclear Regulatory Authority, Abuja</a:t>
            </a:r>
            <a:endParaRPr lang="en-US" sz="2400" dirty="0">
              <a:solidFill>
                <a:schemeClr val="tx1">
                  <a:lumMod val="75000"/>
                </a:schemeClr>
              </a:solidFill>
            </a:endParaRPr>
          </a:p>
        </p:txBody>
      </p:sp>
      <p:sp>
        <p:nvSpPr>
          <p:cNvPr id="13" name="Date Placeholder 12"/>
          <p:cNvSpPr>
            <a:spLocks noGrp="1"/>
          </p:cNvSpPr>
          <p:nvPr>
            <p:ph type="dt" sz="half" idx="6"/>
          </p:nvPr>
        </p:nvSpPr>
        <p:spPr/>
        <p:txBody>
          <a:bodyPr/>
          <a:lstStyle/>
          <a:p>
            <a:fld id="{170FA960-A051-4C6E-93B1-CC8094040CCC}" type="datetime1">
              <a:rPr lang="en-US" smtClean="0"/>
              <a:pPr/>
              <a:t>2/3/2021</a:t>
            </a:fld>
            <a:endParaRPr lang="en-US"/>
          </a:p>
        </p:txBody>
      </p:sp>
      <p:sp>
        <p:nvSpPr>
          <p:cNvPr id="14" name="Slide Number Placeholder 13"/>
          <p:cNvSpPr>
            <a:spLocks noGrp="1"/>
          </p:cNvSpPr>
          <p:nvPr>
            <p:ph type="sldNum" sz="quarter" idx="7"/>
          </p:nvPr>
        </p:nvSpPr>
        <p:spPr/>
        <p:txBody>
          <a:bodyPr/>
          <a:lstStyle/>
          <a:p>
            <a:pPr marL="38100">
              <a:lnSpc>
                <a:spcPts val="2090"/>
              </a:lnSpc>
            </a:pPr>
            <a:fld id="{81D60167-4931-47E6-BA6A-407CBD079E47}" type="slidenum">
              <a:rPr lang="en-US" spc="-5" smtClean="0"/>
              <a:pPr marL="38100">
                <a:lnSpc>
                  <a:spcPts val="2090"/>
                </a:lnSpc>
              </a:pPr>
              <a:t>1</a:t>
            </a:fld>
            <a:endParaRPr lang="en-US" spc="-5" dirty="0"/>
          </a:p>
        </p:txBody>
      </p:sp>
      <p:sp>
        <p:nvSpPr>
          <p:cNvPr id="10" name="Footer Placeholder 9"/>
          <p:cNvSpPr>
            <a:spLocks noGrp="1"/>
          </p:cNvSpPr>
          <p:nvPr>
            <p:ph type="ftr" sz="quarter" idx="5"/>
          </p:nvPr>
        </p:nvSpPr>
        <p:spPr>
          <a:xfrm>
            <a:off x="1981200" y="6477000"/>
            <a:ext cx="5562601" cy="408473"/>
          </a:xfrm>
        </p:spPr>
        <p:txBody>
          <a:bodyPr/>
          <a:lstStyle/>
          <a:p>
            <a:pPr marL="12700">
              <a:lnSpc>
                <a:spcPts val="1864"/>
              </a:lnSpc>
            </a:pPr>
            <a:r>
              <a:rPr lang="en-US" spc="-5" dirty="0" smtClean="0"/>
              <a:t>NNRA In-house Training on Criticality Safety Management </a:t>
            </a:r>
            <a:endParaRPr lang="en-US" sz="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10</a:t>
            </a:fld>
            <a:endParaRPr spc="-5" dirty="0"/>
          </a:p>
        </p:txBody>
      </p:sp>
      <p:sp>
        <p:nvSpPr>
          <p:cNvPr id="3" name="object 3"/>
          <p:cNvSpPr txBox="1"/>
          <p:nvPr/>
        </p:nvSpPr>
        <p:spPr>
          <a:xfrm>
            <a:off x="534499" y="1626679"/>
            <a:ext cx="8060690" cy="112268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Criticality safety assessments should be independently  reviewed by another qualified criticality safety specialist  not directly involved in the preparation of the</a:t>
            </a:r>
            <a:r>
              <a:rPr sz="2400" spc="90" dirty="0">
                <a:solidFill>
                  <a:srgbClr val="192A35"/>
                </a:solidFill>
                <a:latin typeface="Arial"/>
                <a:cs typeface="Arial"/>
              </a:rPr>
              <a:t> </a:t>
            </a:r>
            <a:r>
              <a:rPr sz="2400" spc="-5" dirty="0">
                <a:solidFill>
                  <a:srgbClr val="192A35"/>
                </a:solidFill>
                <a:latin typeface="Arial"/>
                <a:cs typeface="Arial"/>
              </a:rPr>
              <a:t>assessment</a:t>
            </a:r>
            <a:endParaRPr sz="2400">
              <a:latin typeface="Arial"/>
              <a:cs typeface="Arial"/>
            </a:endParaRPr>
          </a:p>
        </p:txBody>
      </p:sp>
      <p:sp>
        <p:nvSpPr>
          <p:cNvPr id="6" name="Date Placeholder 5"/>
          <p:cNvSpPr>
            <a:spLocks noGrp="1"/>
          </p:cNvSpPr>
          <p:nvPr>
            <p:ph type="dt" sz="half" idx="6"/>
          </p:nvPr>
        </p:nvSpPr>
        <p:spPr/>
        <p:txBody>
          <a:bodyPr/>
          <a:lstStyle/>
          <a:p>
            <a:fld id="{CA2BE01E-343C-41D7-BAA0-A246BBC540C1}"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11</a:t>
            </a:fld>
            <a:endParaRPr spc="-5" dirty="0"/>
          </a:p>
        </p:txBody>
      </p:sp>
      <p:sp>
        <p:nvSpPr>
          <p:cNvPr id="3" name="object 3"/>
          <p:cNvSpPr txBox="1"/>
          <p:nvPr/>
        </p:nvSpPr>
        <p:spPr>
          <a:xfrm>
            <a:off x="534499" y="1626679"/>
            <a:ext cx="8027034" cy="2686685"/>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The following provides a summary of what constitutes </a:t>
            </a:r>
            <a:r>
              <a:rPr sz="2400" spc="-10" dirty="0">
                <a:solidFill>
                  <a:srgbClr val="192A35"/>
                </a:solidFill>
                <a:latin typeface="Arial"/>
                <a:cs typeface="Arial"/>
              </a:rPr>
              <a:t>an  </a:t>
            </a:r>
            <a:r>
              <a:rPr sz="2400" spc="-5" dirty="0">
                <a:solidFill>
                  <a:srgbClr val="192A35"/>
                </a:solidFill>
                <a:latin typeface="Arial"/>
                <a:cs typeface="Arial"/>
              </a:rPr>
              <a:t>acceptable criticality safety assessment and the logic  used its</a:t>
            </a:r>
            <a:r>
              <a:rPr sz="2400" dirty="0">
                <a:solidFill>
                  <a:srgbClr val="192A35"/>
                </a:solidFill>
                <a:latin typeface="Arial"/>
                <a:cs typeface="Arial"/>
              </a:rPr>
              <a:t> </a:t>
            </a:r>
            <a:r>
              <a:rPr sz="2400" spc="-5" dirty="0">
                <a:solidFill>
                  <a:srgbClr val="192A35"/>
                </a:solidFill>
                <a:latin typeface="Arial"/>
                <a:cs typeface="Arial"/>
              </a:rPr>
              <a:t>generation</a:t>
            </a:r>
            <a:endParaRPr sz="2400">
              <a:latin typeface="Arial"/>
              <a:cs typeface="Arial"/>
            </a:endParaRPr>
          </a:p>
          <a:p>
            <a:pPr marL="353695" marR="291465"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Facility-specific administrative requirements ultimately  dictate the format and content of an criticality safety  assessment; however, the following elements are  needed </a:t>
            </a:r>
            <a:r>
              <a:rPr sz="2400" dirty="0">
                <a:solidFill>
                  <a:srgbClr val="192A35"/>
                </a:solidFill>
                <a:latin typeface="Arial"/>
                <a:cs typeface="Arial"/>
              </a:rPr>
              <a:t>to </a:t>
            </a:r>
            <a:r>
              <a:rPr sz="2400" spc="-5" dirty="0">
                <a:solidFill>
                  <a:srgbClr val="192A35"/>
                </a:solidFill>
                <a:latin typeface="Arial"/>
                <a:cs typeface="Arial"/>
              </a:rPr>
              <a:t>meet the minimum acceptable</a:t>
            </a:r>
            <a:r>
              <a:rPr sz="2400" spc="40" dirty="0">
                <a:solidFill>
                  <a:srgbClr val="192A35"/>
                </a:solidFill>
                <a:latin typeface="Arial"/>
                <a:cs typeface="Arial"/>
              </a:rPr>
              <a:t> </a:t>
            </a:r>
            <a:r>
              <a:rPr sz="2400" spc="-5" dirty="0">
                <a:solidFill>
                  <a:srgbClr val="192A35"/>
                </a:solidFill>
                <a:latin typeface="Arial"/>
                <a:cs typeface="Arial"/>
              </a:rPr>
              <a:t>requirements</a:t>
            </a:r>
            <a:endParaRPr sz="2400">
              <a:latin typeface="Arial"/>
              <a:cs typeface="Arial"/>
            </a:endParaRPr>
          </a:p>
        </p:txBody>
      </p:sp>
      <p:sp>
        <p:nvSpPr>
          <p:cNvPr id="6" name="Date Placeholder 5"/>
          <p:cNvSpPr>
            <a:spLocks noGrp="1"/>
          </p:cNvSpPr>
          <p:nvPr>
            <p:ph type="dt" sz="half" idx="6"/>
          </p:nvPr>
        </p:nvSpPr>
        <p:spPr/>
        <p:txBody>
          <a:bodyPr/>
          <a:lstStyle/>
          <a:p>
            <a:fld id="{01A3BD05-F487-4369-963B-79153BBEF89C}"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12</a:t>
            </a:fld>
            <a:endParaRPr spc="-5" dirty="0"/>
          </a:p>
        </p:txBody>
      </p:sp>
      <p:sp>
        <p:nvSpPr>
          <p:cNvPr id="3" name="object 3"/>
          <p:cNvSpPr txBox="1"/>
          <p:nvPr/>
        </p:nvSpPr>
        <p:spPr>
          <a:xfrm>
            <a:off x="534499" y="1626679"/>
            <a:ext cx="7906384" cy="2686685"/>
          </a:xfrm>
          <a:prstGeom prst="rect">
            <a:avLst/>
          </a:prstGeom>
        </p:spPr>
        <p:txBody>
          <a:bodyPr vert="horz" wrap="square" lIns="0" tIns="12700" rIns="0" bIns="0" rtlCol="0">
            <a:spAutoFit/>
          </a:bodyPr>
          <a:lstStyle/>
          <a:p>
            <a:pPr marL="353695" marR="473075"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Identifies and addresses the credible concerns (e.g.,  event sequences, contingencies) of criticality safety  importance for the defined</a:t>
            </a:r>
            <a:r>
              <a:rPr sz="2400" spc="15" dirty="0">
                <a:solidFill>
                  <a:srgbClr val="192A35"/>
                </a:solidFill>
                <a:latin typeface="Arial"/>
                <a:cs typeface="Arial"/>
              </a:rPr>
              <a:t> </a:t>
            </a:r>
            <a:r>
              <a:rPr sz="2400" spc="-5" dirty="0">
                <a:solidFill>
                  <a:srgbClr val="192A35"/>
                </a:solidFill>
                <a:latin typeface="Arial"/>
                <a:cs typeface="Arial"/>
              </a:rPr>
              <a:t>system</a:t>
            </a:r>
            <a:endParaRPr sz="2400">
              <a:latin typeface="Arial"/>
              <a:cs typeface="Arial"/>
            </a:endParaRPr>
          </a:p>
          <a:p>
            <a:pPr marL="353695" marR="5080"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The criticality safety assessment is prepared or updated  for each new or significantly modified unit or process  system at the facility in accordance with established  internal procedures by qualified criticality safety</a:t>
            </a:r>
            <a:r>
              <a:rPr sz="2400" spc="100" dirty="0">
                <a:solidFill>
                  <a:srgbClr val="192A35"/>
                </a:solidFill>
                <a:latin typeface="Arial"/>
                <a:cs typeface="Arial"/>
              </a:rPr>
              <a:t> </a:t>
            </a:r>
            <a:r>
              <a:rPr sz="2400" spc="-5" dirty="0">
                <a:solidFill>
                  <a:srgbClr val="192A35"/>
                </a:solidFill>
                <a:latin typeface="Arial"/>
                <a:cs typeface="Arial"/>
              </a:rPr>
              <a:t>staff</a:t>
            </a:r>
            <a:endParaRPr sz="2400">
              <a:latin typeface="Arial"/>
              <a:cs typeface="Arial"/>
            </a:endParaRPr>
          </a:p>
        </p:txBody>
      </p:sp>
      <p:sp>
        <p:nvSpPr>
          <p:cNvPr id="6" name="Date Placeholder 5"/>
          <p:cNvSpPr>
            <a:spLocks noGrp="1"/>
          </p:cNvSpPr>
          <p:nvPr>
            <p:ph type="dt" sz="half" idx="6"/>
          </p:nvPr>
        </p:nvSpPr>
        <p:spPr/>
        <p:txBody>
          <a:bodyPr/>
          <a:lstStyle/>
          <a:p>
            <a:fld id="{E2D3DF34-27F9-4AE5-B321-43626E47AC53}"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377380"/>
            <a:ext cx="5708650" cy="513715"/>
          </a:xfrm>
          <a:prstGeom prst="rect">
            <a:avLst/>
          </a:prstGeom>
        </p:spPr>
        <p:txBody>
          <a:bodyPr vert="horz" wrap="square" lIns="0" tIns="13335" rIns="0" bIns="0" rtlCol="0">
            <a:spAutoFit/>
          </a:bodyPr>
          <a:lstStyle/>
          <a:p>
            <a:pPr marL="12700">
              <a:lnSpc>
                <a:spcPct val="100000"/>
              </a:lnSpc>
              <a:spcBef>
                <a:spcPts val="105"/>
              </a:spcBef>
            </a:pPr>
            <a:r>
              <a:rPr sz="3200" spc="-5" dirty="0"/>
              <a:t>Criticality Safety</a:t>
            </a:r>
            <a:r>
              <a:rPr sz="3200" spc="-100" dirty="0"/>
              <a:t> </a:t>
            </a:r>
            <a:r>
              <a:rPr sz="3200" spc="-5" dirty="0"/>
              <a:t>Assessment</a:t>
            </a:r>
            <a:endParaRPr sz="320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13</a:t>
            </a:fld>
            <a:endParaRPr spc="-5" dirty="0"/>
          </a:p>
        </p:txBody>
      </p:sp>
      <p:sp>
        <p:nvSpPr>
          <p:cNvPr id="3" name="object 3"/>
          <p:cNvSpPr txBox="1"/>
          <p:nvPr/>
        </p:nvSpPr>
        <p:spPr>
          <a:xfrm>
            <a:off x="534499" y="1553527"/>
            <a:ext cx="8061959" cy="2934970"/>
          </a:xfrm>
          <a:prstGeom prst="rect">
            <a:avLst/>
          </a:prstGeom>
        </p:spPr>
        <p:txBody>
          <a:bodyPr vert="horz" wrap="square" lIns="0" tIns="85725" rIns="0" bIns="0" rtlCol="0">
            <a:spAutoFit/>
          </a:bodyPr>
          <a:lstStyle/>
          <a:p>
            <a:pPr marL="353695" marR="34036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Limits/controls established during the assessment  should be acceptable </a:t>
            </a:r>
            <a:r>
              <a:rPr sz="2400" dirty="0">
                <a:solidFill>
                  <a:srgbClr val="192A35"/>
                </a:solidFill>
                <a:latin typeface="Arial"/>
                <a:cs typeface="Arial"/>
              </a:rPr>
              <a:t>to </a:t>
            </a:r>
            <a:r>
              <a:rPr sz="2400" spc="-5" dirty="0">
                <a:solidFill>
                  <a:srgbClr val="192A35"/>
                </a:solidFill>
                <a:latin typeface="Arial"/>
                <a:cs typeface="Arial"/>
              </a:rPr>
              <a:t>line management prior </a:t>
            </a:r>
            <a:r>
              <a:rPr sz="2400" dirty="0">
                <a:solidFill>
                  <a:srgbClr val="192A35"/>
                </a:solidFill>
                <a:latin typeface="Arial"/>
                <a:cs typeface="Arial"/>
              </a:rPr>
              <a:t>to </a:t>
            </a:r>
            <a:r>
              <a:rPr sz="2400" spc="-5" dirty="0">
                <a:solidFill>
                  <a:srgbClr val="192A35"/>
                </a:solidFill>
                <a:latin typeface="Arial"/>
                <a:cs typeface="Arial"/>
              </a:rPr>
              <a:t>their  implementation</a:t>
            </a:r>
            <a:endParaRPr sz="2400">
              <a:latin typeface="Arial"/>
              <a:cs typeface="Arial"/>
            </a:endParaRPr>
          </a:p>
          <a:p>
            <a:pPr marL="353695" marR="1414145"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This can be integral </a:t>
            </a:r>
            <a:r>
              <a:rPr sz="2400" dirty="0">
                <a:solidFill>
                  <a:srgbClr val="192A35"/>
                </a:solidFill>
                <a:latin typeface="Arial"/>
                <a:cs typeface="Arial"/>
              </a:rPr>
              <a:t>to </a:t>
            </a:r>
            <a:r>
              <a:rPr sz="2400" spc="-5" dirty="0">
                <a:solidFill>
                  <a:srgbClr val="192A35"/>
                </a:solidFill>
                <a:latin typeface="Arial"/>
                <a:cs typeface="Arial"/>
              </a:rPr>
              <a:t>the assessment itself </a:t>
            </a:r>
            <a:r>
              <a:rPr sz="2400" spc="-10" dirty="0">
                <a:solidFill>
                  <a:srgbClr val="192A35"/>
                </a:solidFill>
                <a:latin typeface="Arial"/>
                <a:cs typeface="Arial"/>
              </a:rPr>
              <a:t>or  </a:t>
            </a:r>
            <a:r>
              <a:rPr sz="2400" spc="-5" dirty="0">
                <a:solidFill>
                  <a:srgbClr val="192A35"/>
                </a:solidFill>
                <a:latin typeface="Arial"/>
                <a:cs typeface="Arial"/>
              </a:rPr>
              <a:t>documented via</a:t>
            </a:r>
            <a:r>
              <a:rPr sz="2400" spc="20" dirty="0">
                <a:solidFill>
                  <a:srgbClr val="192A35"/>
                </a:solidFill>
                <a:latin typeface="Arial"/>
                <a:cs typeface="Arial"/>
              </a:rPr>
              <a:t> </a:t>
            </a:r>
            <a:r>
              <a:rPr sz="2400" spc="-5" dirty="0">
                <a:solidFill>
                  <a:srgbClr val="192A35"/>
                </a:solidFill>
                <a:latin typeface="Arial"/>
                <a:cs typeface="Arial"/>
              </a:rPr>
              <a:t>procedure</a:t>
            </a:r>
            <a:endParaRPr sz="2400">
              <a:latin typeface="Arial"/>
              <a:cs typeface="Arial"/>
            </a:endParaRPr>
          </a:p>
          <a:p>
            <a:pPr marL="353695" marR="5080" indent="-341630">
              <a:lnSpc>
                <a:spcPts val="2300"/>
              </a:lnSpc>
              <a:spcBef>
                <a:spcPts val="810"/>
              </a:spcBef>
              <a:buClr>
                <a:srgbClr val="CA802C"/>
              </a:buClr>
              <a:buSzPct val="150000"/>
              <a:buFont typeface="Wingdings"/>
              <a:buChar char=""/>
              <a:tabLst>
                <a:tab pos="354330" algn="l"/>
              </a:tabLst>
            </a:pPr>
            <a:r>
              <a:rPr sz="2400" spc="-5" dirty="0">
                <a:solidFill>
                  <a:srgbClr val="192A35"/>
                </a:solidFill>
                <a:latin typeface="Arial"/>
                <a:cs typeface="Arial"/>
              </a:rPr>
              <a:t>The scope and content of any given criticality safety  assessment reflects the needs and characteristics of the  system being analysed and may/will include the following  applicable</a:t>
            </a:r>
            <a:r>
              <a:rPr sz="2400" spc="45" dirty="0">
                <a:solidFill>
                  <a:srgbClr val="192A35"/>
                </a:solidFill>
                <a:latin typeface="Arial"/>
                <a:cs typeface="Arial"/>
              </a:rPr>
              <a:t> </a:t>
            </a:r>
            <a:r>
              <a:rPr sz="2400" spc="-5" dirty="0">
                <a:solidFill>
                  <a:srgbClr val="192A35"/>
                </a:solidFill>
                <a:latin typeface="Arial"/>
                <a:cs typeface="Arial"/>
              </a:rPr>
              <a:t>elements:</a:t>
            </a:r>
            <a:endParaRPr sz="2400">
              <a:latin typeface="Arial"/>
              <a:cs typeface="Arial"/>
            </a:endParaRPr>
          </a:p>
        </p:txBody>
      </p:sp>
      <p:sp>
        <p:nvSpPr>
          <p:cNvPr id="6" name="Date Placeholder 5"/>
          <p:cNvSpPr>
            <a:spLocks noGrp="1"/>
          </p:cNvSpPr>
          <p:nvPr>
            <p:ph type="dt" sz="half" idx="6"/>
          </p:nvPr>
        </p:nvSpPr>
        <p:spPr/>
        <p:txBody>
          <a:bodyPr/>
          <a:lstStyle/>
          <a:p>
            <a:fld id="{71A9A01F-2B0C-4FF8-A957-0ECCD88C2B8C}"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30784"/>
            <a:ext cx="1090295" cy="452120"/>
          </a:xfrm>
          <a:prstGeom prst="rect">
            <a:avLst/>
          </a:prstGeom>
        </p:spPr>
        <p:txBody>
          <a:bodyPr vert="horz" wrap="square" lIns="0" tIns="12065" rIns="0" bIns="0" rtlCol="0">
            <a:spAutoFit/>
          </a:bodyPr>
          <a:lstStyle/>
          <a:p>
            <a:pPr marL="12700">
              <a:lnSpc>
                <a:spcPct val="100000"/>
              </a:lnSpc>
              <a:spcBef>
                <a:spcPts val="95"/>
              </a:spcBef>
            </a:pPr>
            <a:r>
              <a:rPr spc="-10" dirty="0"/>
              <a:t>S</a:t>
            </a:r>
            <a:r>
              <a:rPr dirty="0"/>
              <a:t>c</a:t>
            </a:r>
            <a:r>
              <a:rPr spc="-10" dirty="0"/>
              <a:t>op</a:t>
            </a:r>
            <a:r>
              <a:rPr spc="-5" dirty="0"/>
              <a:t>e</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14</a:t>
            </a:fld>
            <a:endParaRPr spc="-5" dirty="0"/>
          </a:p>
        </p:txBody>
      </p:sp>
      <p:sp>
        <p:nvSpPr>
          <p:cNvPr id="3" name="object 3"/>
          <p:cNvSpPr txBox="1"/>
          <p:nvPr/>
        </p:nvSpPr>
        <p:spPr>
          <a:xfrm>
            <a:off x="534499" y="1553527"/>
            <a:ext cx="7959725" cy="976630"/>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Defines the stated purpose of the evaluation and the  maximum enrichment and isotopes of the fissile material  being</a:t>
            </a:r>
            <a:r>
              <a:rPr sz="2400" spc="20" dirty="0">
                <a:solidFill>
                  <a:srgbClr val="192A35"/>
                </a:solidFill>
                <a:latin typeface="Arial"/>
                <a:cs typeface="Arial"/>
              </a:rPr>
              <a:t> </a:t>
            </a:r>
            <a:r>
              <a:rPr sz="2400" spc="-5" dirty="0">
                <a:solidFill>
                  <a:srgbClr val="192A35"/>
                </a:solidFill>
                <a:latin typeface="Arial"/>
                <a:cs typeface="Arial"/>
              </a:rPr>
              <a:t>processed.</a:t>
            </a:r>
            <a:endParaRPr sz="2400">
              <a:latin typeface="Arial"/>
              <a:cs typeface="Arial"/>
            </a:endParaRPr>
          </a:p>
        </p:txBody>
      </p:sp>
      <p:sp>
        <p:nvSpPr>
          <p:cNvPr id="6" name="Date Placeholder 5"/>
          <p:cNvSpPr>
            <a:spLocks noGrp="1"/>
          </p:cNvSpPr>
          <p:nvPr>
            <p:ph type="dt" sz="half" idx="6"/>
          </p:nvPr>
        </p:nvSpPr>
        <p:spPr/>
        <p:txBody>
          <a:bodyPr/>
          <a:lstStyle/>
          <a:p>
            <a:fld id="{F85108F2-DC53-44EA-ACAE-4C1FF6060A68}"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2097405" cy="452120"/>
          </a:xfrm>
          <a:prstGeom prst="rect">
            <a:avLst/>
          </a:prstGeom>
        </p:spPr>
        <p:txBody>
          <a:bodyPr vert="horz" wrap="square" lIns="0" tIns="12065" rIns="0" bIns="0" rtlCol="0">
            <a:spAutoFit/>
          </a:bodyPr>
          <a:lstStyle/>
          <a:p>
            <a:pPr marL="12700">
              <a:lnSpc>
                <a:spcPct val="100000"/>
              </a:lnSpc>
              <a:spcBef>
                <a:spcPts val="95"/>
              </a:spcBef>
            </a:pPr>
            <a:r>
              <a:rPr spc="-10" dirty="0"/>
              <a:t>B</a:t>
            </a:r>
            <a:r>
              <a:rPr dirty="0"/>
              <a:t>ack</a:t>
            </a:r>
            <a:r>
              <a:rPr spc="-10" dirty="0"/>
              <a:t>g</a:t>
            </a:r>
            <a:r>
              <a:rPr spc="-5" dirty="0"/>
              <a:t>r</a:t>
            </a:r>
            <a:r>
              <a:rPr spc="-10" dirty="0"/>
              <a:t>oun</a:t>
            </a:r>
            <a:r>
              <a:rPr spc="-5" dirty="0"/>
              <a:t>d</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15</a:t>
            </a:fld>
            <a:endParaRPr spc="-5" dirty="0"/>
          </a:p>
        </p:txBody>
      </p:sp>
      <p:sp>
        <p:nvSpPr>
          <p:cNvPr id="3" name="object 3"/>
          <p:cNvSpPr txBox="1"/>
          <p:nvPr/>
        </p:nvSpPr>
        <p:spPr>
          <a:xfrm>
            <a:off x="534499" y="1553527"/>
            <a:ext cx="7752080" cy="1562100"/>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Presents an overview of the process that is affected </a:t>
            </a:r>
            <a:r>
              <a:rPr sz="2400" spc="-10" dirty="0">
                <a:solidFill>
                  <a:srgbClr val="192A35"/>
                </a:solidFill>
                <a:latin typeface="Arial"/>
                <a:cs typeface="Arial"/>
              </a:rPr>
              <a:t>by  </a:t>
            </a:r>
            <a:r>
              <a:rPr sz="2400" spc="-5" dirty="0">
                <a:solidFill>
                  <a:srgbClr val="192A35"/>
                </a:solidFill>
                <a:latin typeface="Arial"/>
                <a:cs typeface="Arial"/>
              </a:rPr>
              <a:t>the proposed change (or installation) and includes a  process description, flow diagrams, normal operating  conditions, system interfaces, and other aspects  important </a:t>
            </a:r>
            <a:r>
              <a:rPr sz="2400" dirty="0">
                <a:solidFill>
                  <a:srgbClr val="192A35"/>
                </a:solidFill>
                <a:latin typeface="Arial"/>
                <a:cs typeface="Arial"/>
              </a:rPr>
              <a:t>to </a:t>
            </a:r>
            <a:r>
              <a:rPr sz="2400" spc="-5" dirty="0">
                <a:solidFill>
                  <a:srgbClr val="192A35"/>
                </a:solidFill>
                <a:latin typeface="Arial"/>
                <a:cs typeface="Arial"/>
              </a:rPr>
              <a:t>design</a:t>
            </a:r>
            <a:r>
              <a:rPr sz="2400" spc="10" dirty="0">
                <a:solidFill>
                  <a:srgbClr val="192A35"/>
                </a:solidFill>
                <a:latin typeface="Arial"/>
                <a:cs typeface="Arial"/>
              </a:rPr>
              <a:t> </a:t>
            </a:r>
            <a:r>
              <a:rPr sz="2400" spc="-5" dirty="0">
                <a:solidFill>
                  <a:srgbClr val="192A35"/>
                </a:solidFill>
                <a:latin typeface="Arial"/>
                <a:cs typeface="Arial"/>
              </a:rPr>
              <a:t>considerations.</a:t>
            </a:r>
            <a:endParaRPr sz="2400">
              <a:latin typeface="Arial"/>
              <a:cs typeface="Arial"/>
            </a:endParaRPr>
          </a:p>
        </p:txBody>
      </p:sp>
      <p:sp>
        <p:nvSpPr>
          <p:cNvPr id="6" name="Date Placeholder 5"/>
          <p:cNvSpPr>
            <a:spLocks noGrp="1"/>
          </p:cNvSpPr>
          <p:nvPr>
            <p:ph type="dt" sz="half" idx="6"/>
          </p:nvPr>
        </p:nvSpPr>
        <p:spPr/>
        <p:txBody>
          <a:bodyPr/>
          <a:lstStyle/>
          <a:p>
            <a:fld id="{BE415D3E-7948-4507-B07A-79FDE378C72E}"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22021"/>
            <a:ext cx="2274570" cy="452120"/>
          </a:xfrm>
          <a:prstGeom prst="rect">
            <a:avLst/>
          </a:prstGeom>
        </p:spPr>
        <p:txBody>
          <a:bodyPr vert="horz" wrap="square" lIns="0" tIns="12065" rIns="0" bIns="0" rtlCol="0">
            <a:spAutoFit/>
          </a:bodyPr>
          <a:lstStyle/>
          <a:p>
            <a:pPr marL="12700">
              <a:lnSpc>
                <a:spcPct val="100000"/>
              </a:lnSpc>
              <a:spcBef>
                <a:spcPts val="95"/>
              </a:spcBef>
            </a:pPr>
            <a:r>
              <a:rPr spc="-10" dirty="0"/>
              <a:t>A</a:t>
            </a:r>
            <a:r>
              <a:rPr dirty="0"/>
              <a:t>ss</a:t>
            </a:r>
            <a:r>
              <a:rPr spc="-10" dirty="0"/>
              <a:t>ump</a:t>
            </a:r>
            <a:r>
              <a:rPr dirty="0"/>
              <a:t>t</a:t>
            </a:r>
            <a:r>
              <a:rPr spc="-5" dirty="0"/>
              <a:t>i</a:t>
            </a:r>
            <a:r>
              <a:rPr spc="-10" dirty="0"/>
              <a:t>on</a:t>
            </a:r>
            <a:r>
              <a:rPr spc="-5" dirty="0"/>
              <a: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16</a:t>
            </a:fld>
            <a:endParaRPr spc="-5" dirty="0"/>
          </a:p>
        </p:txBody>
      </p:sp>
      <p:sp>
        <p:nvSpPr>
          <p:cNvPr id="3" name="object 3"/>
          <p:cNvSpPr txBox="1"/>
          <p:nvPr/>
        </p:nvSpPr>
        <p:spPr>
          <a:xfrm>
            <a:off x="534499" y="1553527"/>
            <a:ext cx="7453630" cy="2374265"/>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Identifies and describes the assumptions used in the  assessment</a:t>
            </a:r>
            <a:endParaRPr sz="2400">
              <a:latin typeface="Arial"/>
              <a:cs typeface="Arial"/>
            </a:endParaRPr>
          </a:p>
          <a:p>
            <a:pPr marL="754380" lvl="1" indent="-285115">
              <a:lnSpc>
                <a:spcPct val="100000"/>
              </a:lnSpc>
              <a:spcBef>
                <a:spcPts val="220"/>
              </a:spcBef>
              <a:buClr>
                <a:srgbClr val="CA802C"/>
              </a:buClr>
              <a:buSzPct val="150000"/>
              <a:buFont typeface="Wingdings"/>
              <a:buChar char=""/>
              <a:tabLst>
                <a:tab pos="755015" algn="l"/>
              </a:tabLst>
            </a:pPr>
            <a:r>
              <a:rPr sz="2000" dirty="0">
                <a:solidFill>
                  <a:srgbClr val="192A35"/>
                </a:solidFill>
                <a:latin typeface="Arial"/>
                <a:cs typeface="Arial"/>
              </a:rPr>
              <a:t>Worst credible conditions of </a:t>
            </a:r>
            <a:r>
              <a:rPr sz="2000" spc="-5" dirty="0">
                <a:solidFill>
                  <a:srgbClr val="192A35"/>
                </a:solidFill>
                <a:latin typeface="Arial"/>
                <a:cs typeface="Arial"/>
              </a:rPr>
              <a:t>material</a:t>
            </a:r>
            <a:r>
              <a:rPr sz="2000" spc="-150" dirty="0">
                <a:solidFill>
                  <a:srgbClr val="192A35"/>
                </a:solidFill>
                <a:latin typeface="Arial"/>
                <a:cs typeface="Arial"/>
              </a:rPr>
              <a:t> </a:t>
            </a:r>
            <a:r>
              <a:rPr sz="2000" dirty="0">
                <a:solidFill>
                  <a:srgbClr val="192A35"/>
                </a:solidFill>
                <a:latin typeface="Arial"/>
                <a:cs typeface="Arial"/>
              </a:rPr>
              <a:t>composition</a:t>
            </a:r>
            <a:endParaRPr sz="2000">
              <a:latin typeface="Arial"/>
              <a:cs typeface="Arial"/>
            </a:endParaRPr>
          </a:p>
          <a:p>
            <a:pPr marL="754380" lvl="1" indent="-285115">
              <a:lnSpc>
                <a:spcPct val="100000"/>
              </a:lnSpc>
              <a:spcBef>
                <a:spcPts val="225"/>
              </a:spcBef>
              <a:buClr>
                <a:srgbClr val="CA802C"/>
              </a:buClr>
              <a:buSzPct val="150000"/>
              <a:buFont typeface="Wingdings"/>
              <a:buChar char=""/>
              <a:tabLst>
                <a:tab pos="755015" algn="l"/>
              </a:tabLst>
            </a:pPr>
            <a:r>
              <a:rPr sz="2000" dirty="0">
                <a:solidFill>
                  <a:srgbClr val="192A35"/>
                </a:solidFill>
                <a:latin typeface="Arial"/>
                <a:cs typeface="Arial"/>
              </a:rPr>
              <a:t>Density</a:t>
            </a:r>
            <a:endParaRPr sz="2000">
              <a:latin typeface="Arial"/>
              <a:cs typeface="Arial"/>
            </a:endParaRPr>
          </a:p>
          <a:p>
            <a:pPr marL="754380" lvl="1" indent="-285115">
              <a:lnSpc>
                <a:spcPct val="100000"/>
              </a:lnSpc>
              <a:spcBef>
                <a:spcPts val="220"/>
              </a:spcBef>
              <a:buClr>
                <a:srgbClr val="CA802C"/>
              </a:buClr>
              <a:buSzPct val="150000"/>
              <a:buFont typeface="Wingdings"/>
              <a:buChar char=""/>
              <a:tabLst>
                <a:tab pos="755015" algn="l"/>
              </a:tabLst>
            </a:pPr>
            <a:r>
              <a:rPr sz="2000" dirty="0">
                <a:solidFill>
                  <a:srgbClr val="192A35"/>
                </a:solidFill>
                <a:latin typeface="Arial"/>
                <a:cs typeface="Arial"/>
              </a:rPr>
              <a:t>Enrichment</a:t>
            </a:r>
            <a:endParaRPr sz="2000">
              <a:latin typeface="Arial"/>
              <a:cs typeface="Arial"/>
            </a:endParaRPr>
          </a:p>
          <a:p>
            <a:pPr marL="754380" lvl="1" indent="-285115">
              <a:lnSpc>
                <a:spcPct val="100000"/>
              </a:lnSpc>
              <a:spcBef>
                <a:spcPts val="215"/>
              </a:spcBef>
              <a:buClr>
                <a:srgbClr val="CA802C"/>
              </a:buClr>
              <a:buSzPct val="150000"/>
              <a:buFont typeface="Wingdings"/>
              <a:buChar char=""/>
              <a:tabLst>
                <a:tab pos="755015" algn="l"/>
              </a:tabLst>
            </a:pPr>
            <a:r>
              <a:rPr sz="2000" spc="-5" dirty="0">
                <a:solidFill>
                  <a:srgbClr val="192A35"/>
                </a:solidFill>
                <a:latin typeface="Arial"/>
                <a:cs typeface="Arial"/>
              </a:rPr>
              <a:t>internal/external</a:t>
            </a:r>
            <a:r>
              <a:rPr sz="2000" spc="-45" dirty="0">
                <a:solidFill>
                  <a:srgbClr val="192A35"/>
                </a:solidFill>
                <a:latin typeface="Arial"/>
                <a:cs typeface="Arial"/>
              </a:rPr>
              <a:t> </a:t>
            </a:r>
            <a:r>
              <a:rPr sz="2000" spc="-5" dirty="0">
                <a:solidFill>
                  <a:srgbClr val="192A35"/>
                </a:solidFill>
                <a:latin typeface="Arial"/>
                <a:cs typeface="Arial"/>
              </a:rPr>
              <a:t>moderation</a:t>
            </a:r>
            <a:endParaRPr sz="2000">
              <a:latin typeface="Arial"/>
              <a:cs typeface="Arial"/>
            </a:endParaRPr>
          </a:p>
          <a:p>
            <a:pPr marL="754380" lvl="1" indent="-285115">
              <a:lnSpc>
                <a:spcPct val="100000"/>
              </a:lnSpc>
              <a:spcBef>
                <a:spcPts val="229"/>
              </a:spcBef>
              <a:buClr>
                <a:srgbClr val="CA802C"/>
              </a:buClr>
              <a:buSzPct val="150000"/>
              <a:buFont typeface="Wingdings"/>
              <a:buChar char=""/>
              <a:tabLst>
                <a:tab pos="755015" algn="l"/>
              </a:tabLst>
            </a:pPr>
            <a:r>
              <a:rPr sz="2000" dirty="0">
                <a:solidFill>
                  <a:srgbClr val="192A35"/>
                </a:solidFill>
                <a:latin typeface="Arial"/>
                <a:cs typeface="Arial"/>
              </a:rPr>
              <a:t>Structures</a:t>
            </a:r>
            <a:endParaRPr sz="2000">
              <a:latin typeface="Arial"/>
              <a:cs typeface="Arial"/>
            </a:endParaRPr>
          </a:p>
        </p:txBody>
      </p:sp>
      <p:sp>
        <p:nvSpPr>
          <p:cNvPr id="6" name="Date Placeholder 5"/>
          <p:cNvSpPr>
            <a:spLocks noGrp="1"/>
          </p:cNvSpPr>
          <p:nvPr>
            <p:ph type="dt" sz="half" idx="6"/>
          </p:nvPr>
        </p:nvSpPr>
        <p:spPr/>
        <p:txBody>
          <a:bodyPr/>
          <a:lstStyle/>
          <a:p>
            <a:fld id="{03CD2742-EB9C-41E9-8EEE-D00A9D390C55}"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22021"/>
            <a:ext cx="1485265" cy="452120"/>
          </a:xfrm>
          <a:prstGeom prst="rect">
            <a:avLst/>
          </a:prstGeom>
        </p:spPr>
        <p:txBody>
          <a:bodyPr vert="horz" wrap="square" lIns="0" tIns="12065" rIns="0" bIns="0" rtlCol="0">
            <a:spAutoFit/>
          </a:bodyPr>
          <a:lstStyle/>
          <a:p>
            <a:pPr marL="12700">
              <a:lnSpc>
                <a:spcPct val="100000"/>
              </a:lnSpc>
              <a:spcBef>
                <a:spcPts val="95"/>
              </a:spcBef>
            </a:pPr>
            <a:r>
              <a:rPr spc="-10" dirty="0"/>
              <a:t>Con</a:t>
            </a:r>
            <a:r>
              <a:rPr dirty="0"/>
              <a:t>t</a:t>
            </a:r>
            <a:r>
              <a:rPr spc="-5" dirty="0"/>
              <a:t>r</a:t>
            </a:r>
            <a:r>
              <a:rPr spc="-10" dirty="0"/>
              <a:t>o</a:t>
            </a:r>
            <a:r>
              <a:rPr spc="-5" dirty="0"/>
              <a:t>ls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17</a:t>
            </a:fld>
            <a:endParaRPr spc="-5" dirty="0"/>
          </a:p>
        </p:txBody>
      </p:sp>
      <p:sp>
        <p:nvSpPr>
          <p:cNvPr id="3" name="object 3"/>
          <p:cNvSpPr txBox="1"/>
          <p:nvPr/>
        </p:nvSpPr>
        <p:spPr>
          <a:xfrm>
            <a:off x="534499" y="1553527"/>
            <a:ext cx="7872730" cy="1955164"/>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Identifies and describes the controls (e.g., items relied  on for safety) required for nuclear criticality safety of the  facility or</a:t>
            </a:r>
            <a:r>
              <a:rPr sz="2400" spc="15" dirty="0">
                <a:solidFill>
                  <a:srgbClr val="192A35"/>
                </a:solidFill>
                <a:latin typeface="Arial"/>
                <a:cs typeface="Arial"/>
              </a:rPr>
              <a:t> </a:t>
            </a:r>
            <a:r>
              <a:rPr sz="2400" spc="-5" dirty="0">
                <a:solidFill>
                  <a:srgbClr val="192A35"/>
                </a:solidFill>
                <a:latin typeface="Arial"/>
                <a:cs typeface="Arial"/>
              </a:rPr>
              <a:t>process</a:t>
            </a:r>
            <a:endParaRPr sz="2400">
              <a:latin typeface="Arial"/>
              <a:cs typeface="Arial"/>
            </a:endParaRPr>
          </a:p>
          <a:p>
            <a:pPr marL="353695" marR="356870"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Should also include a statement that summarises the  interface considerations with other units or process  areas and any other</a:t>
            </a:r>
            <a:r>
              <a:rPr sz="2400" spc="20" dirty="0">
                <a:solidFill>
                  <a:srgbClr val="192A35"/>
                </a:solidFill>
                <a:latin typeface="Arial"/>
                <a:cs typeface="Arial"/>
              </a:rPr>
              <a:t> </a:t>
            </a:r>
            <a:r>
              <a:rPr sz="2400" spc="-5" dirty="0">
                <a:solidFill>
                  <a:srgbClr val="192A35"/>
                </a:solidFill>
                <a:latin typeface="Arial"/>
                <a:cs typeface="Arial"/>
              </a:rPr>
              <a:t>interdependences</a:t>
            </a:r>
            <a:endParaRPr sz="2400">
              <a:latin typeface="Arial"/>
              <a:cs typeface="Arial"/>
            </a:endParaRPr>
          </a:p>
        </p:txBody>
      </p:sp>
      <p:sp>
        <p:nvSpPr>
          <p:cNvPr id="6" name="Date Placeholder 5"/>
          <p:cNvSpPr>
            <a:spLocks noGrp="1"/>
          </p:cNvSpPr>
          <p:nvPr>
            <p:ph type="dt" sz="half" idx="6"/>
          </p:nvPr>
        </p:nvSpPr>
        <p:spPr/>
        <p:txBody>
          <a:bodyPr/>
          <a:lstStyle/>
          <a:p>
            <a:fld id="{7BB35873-0080-4F66-9279-A2D2251AA951}"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67296"/>
            <a:ext cx="1249045" cy="452120"/>
          </a:xfrm>
          <a:prstGeom prst="rect">
            <a:avLst/>
          </a:prstGeom>
        </p:spPr>
        <p:txBody>
          <a:bodyPr vert="horz" wrap="square" lIns="0" tIns="12065" rIns="0" bIns="0" rtlCol="0">
            <a:spAutoFit/>
          </a:bodyPr>
          <a:lstStyle/>
          <a:p>
            <a:pPr marL="12700">
              <a:lnSpc>
                <a:spcPct val="100000"/>
              </a:lnSpc>
              <a:spcBef>
                <a:spcPts val="95"/>
              </a:spcBef>
            </a:pPr>
            <a:r>
              <a:rPr spc="-10" dirty="0"/>
              <a:t>Mod</a:t>
            </a:r>
            <a:r>
              <a:rPr dirty="0"/>
              <a:t>e</a:t>
            </a:r>
            <a:r>
              <a:rPr spc="-5" dirty="0"/>
              <a:t>ls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18</a:t>
            </a:fld>
            <a:endParaRPr spc="-5" dirty="0"/>
          </a:p>
        </p:txBody>
      </p:sp>
      <p:sp>
        <p:nvSpPr>
          <p:cNvPr id="3" name="object 3"/>
          <p:cNvSpPr txBox="1"/>
          <p:nvPr/>
        </p:nvSpPr>
        <p:spPr>
          <a:xfrm>
            <a:off x="534499" y="1553527"/>
            <a:ext cx="8066405" cy="2934970"/>
          </a:xfrm>
          <a:prstGeom prst="rect">
            <a:avLst/>
          </a:prstGeom>
        </p:spPr>
        <p:txBody>
          <a:bodyPr vert="horz" wrap="square" lIns="0" tIns="85725" rIns="0" bIns="0" rtlCol="0">
            <a:spAutoFit/>
          </a:bodyPr>
          <a:lstStyle/>
          <a:p>
            <a:pPr marL="353695" marR="156845"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Identifies and describes the model used in the  evaluation, including the identification and description of  both normal and credible upset</a:t>
            </a:r>
            <a:r>
              <a:rPr sz="2400" spc="55" dirty="0">
                <a:solidFill>
                  <a:srgbClr val="192A35"/>
                </a:solidFill>
                <a:latin typeface="Arial"/>
                <a:cs typeface="Arial"/>
              </a:rPr>
              <a:t> </a:t>
            </a:r>
            <a:r>
              <a:rPr sz="2400" spc="-5" dirty="0">
                <a:solidFill>
                  <a:srgbClr val="192A35"/>
                </a:solidFill>
                <a:latin typeface="Arial"/>
                <a:cs typeface="Arial"/>
              </a:rPr>
              <a:t>conditions</a:t>
            </a:r>
            <a:endParaRPr sz="2400">
              <a:latin typeface="Arial"/>
              <a:cs typeface="Arial"/>
            </a:endParaRPr>
          </a:p>
          <a:p>
            <a:pPr marL="353695" marR="60960"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The reasons for using, and the applicability of, the model  used should be</a:t>
            </a:r>
            <a:r>
              <a:rPr sz="2400" spc="35" dirty="0">
                <a:solidFill>
                  <a:srgbClr val="192A35"/>
                </a:solidFill>
                <a:latin typeface="Arial"/>
                <a:cs typeface="Arial"/>
              </a:rPr>
              <a:t> </a:t>
            </a:r>
            <a:r>
              <a:rPr sz="2400" spc="-5" dirty="0">
                <a:solidFill>
                  <a:srgbClr val="192A35"/>
                </a:solidFill>
                <a:latin typeface="Arial"/>
                <a:cs typeface="Arial"/>
              </a:rPr>
              <a:t>stated</a:t>
            </a:r>
            <a:endParaRPr sz="2400">
              <a:latin typeface="Arial"/>
              <a:cs typeface="Arial"/>
            </a:endParaRPr>
          </a:p>
          <a:p>
            <a:pPr marL="353695" marR="5080" indent="-341630">
              <a:lnSpc>
                <a:spcPts val="2300"/>
              </a:lnSpc>
              <a:spcBef>
                <a:spcPts val="810"/>
              </a:spcBef>
              <a:buClr>
                <a:srgbClr val="CA802C"/>
              </a:buClr>
              <a:buSzPct val="150000"/>
              <a:buFont typeface="Wingdings"/>
              <a:buChar char=""/>
              <a:tabLst>
                <a:tab pos="354330" algn="l"/>
              </a:tabLst>
            </a:pPr>
            <a:r>
              <a:rPr sz="2400" spc="-5" dirty="0">
                <a:solidFill>
                  <a:srgbClr val="192A35"/>
                </a:solidFill>
                <a:latin typeface="Arial"/>
                <a:cs typeface="Arial"/>
              </a:rPr>
              <a:t>Naming conventions used in the model, key input listings  and corresponding geometry plots for both normal </a:t>
            </a:r>
            <a:r>
              <a:rPr sz="2400" spc="-10" dirty="0">
                <a:solidFill>
                  <a:srgbClr val="192A35"/>
                </a:solidFill>
                <a:latin typeface="Arial"/>
                <a:cs typeface="Arial"/>
              </a:rPr>
              <a:t>and  </a:t>
            </a:r>
            <a:r>
              <a:rPr sz="2400" spc="-5" dirty="0">
                <a:solidFill>
                  <a:srgbClr val="192A35"/>
                </a:solidFill>
                <a:latin typeface="Arial"/>
                <a:cs typeface="Arial"/>
              </a:rPr>
              <a:t>credible upset conditions should all be provided (possibly  in an</a:t>
            </a:r>
            <a:r>
              <a:rPr sz="2400" spc="10" dirty="0">
                <a:solidFill>
                  <a:srgbClr val="192A35"/>
                </a:solidFill>
                <a:latin typeface="Arial"/>
                <a:cs typeface="Arial"/>
              </a:rPr>
              <a:t> </a:t>
            </a:r>
            <a:r>
              <a:rPr sz="2400" spc="-10" dirty="0">
                <a:solidFill>
                  <a:srgbClr val="192A35"/>
                </a:solidFill>
                <a:latin typeface="Arial"/>
                <a:cs typeface="Arial"/>
              </a:rPr>
              <a:t>annex)</a:t>
            </a:r>
            <a:endParaRPr sz="2400">
              <a:latin typeface="Arial"/>
              <a:cs typeface="Arial"/>
            </a:endParaRPr>
          </a:p>
        </p:txBody>
      </p:sp>
      <p:sp>
        <p:nvSpPr>
          <p:cNvPr id="6" name="Date Placeholder 5"/>
          <p:cNvSpPr>
            <a:spLocks noGrp="1"/>
          </p:cNvSpPr>
          <p:nvPr>
            <p:ph type="dt" sz="half" idx="6"/>
          </p:nvPr>
        </p:nvSpPr>
        <p:spPr/>
        <p:txBody>
          <a:bodyPr/>
          <a:lstStyle/>
          <a:p>
            <a:fld id="{1E38AD52-3825-4CF2-A39F-6516DA21918E}"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67296"/>
            <a:ext cx="1310640" cy="452120"/>
          </a:xfrm>
          <a:prstGeom prst="rect">
            <a:avLst/>
          </a:prstGeom>
        </p:spPr>
        <p:txBody>
          <a:bodyPr vert="horz" wrap="square" lIns="0" tIns="12065" rIns="0" bIns="0" rtlCol="0">
            <a:spAutoFit/>
          </a:bodyPr>
          <a:lstStyle/>
          <a:p>
            <a:pPr marL="12700">
              <a:lnSpc>
                <a:spcPct val="100000"/>
              </a:lnSpc>
              <a:spcBef>
                <a:spcPts val="95"/>
              </a:spcBef>
            </a:pPr>
            <a:r>
              <a:rPr spc="-5" dirty="0"/>
              <a:t>Results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19</a:t>
            </a:fld>
            <a:endParaRPr spc="-5" dirty="0"/>
          </a:p>
        </p:txBody>
      </p:sp>
      <p:sp>
        <p:nvSpPr>
          <p:cNvPr id="3" name="object 3"/>
          <p:cNvSpPr txBox="1"/>
          <p:nvPr/>
        </p:nvSpPr>
        <p:spPr>
          <a:xfrm>
            <a:off x="509099" y="1553527"/>
            <a:ext cx="7808595" cy="2247900"/>
          </a:xfrm>
          <a:prstGeom prst="rect">
            <a:avLst/>
          </a:prstGeom>
        </p:spPr>
        <p:txBody>
          <a:bodyPr vert="horz" wrap="square" lIns="0" tIns="12700" rIns="0" bIns="0" rtlCol="0">
            <a:spAutoFit/>
          </a:bodyPr>
          <a:lstStyle/>
          <a:p>
            <a:pPr marL="379095" indent="-341630">
              <a:lnSpc>
                <a:spcPct val="100000"/>
              </a:lnSpc>
              <a:spcBef>
                <a:spcPts val="100"/>
              </a:spcBef>
              <a:buClr>
                <a:srgbClr val="CA802C"/>
              </a:buClr>
              <a:buSzPct val="150000"/>
              <a:buFont typeface="Wingdings"/>
              <a:buChar char=""/>
              <a:tabLst>
                <a:tab pos="379730" algn="l"/>
              </a:tabLst>
            </a:pPr>
            <a:r>
              <a:rPr sz="2400" spc="-5" dirty="0">
                <a:solidFill>
                  <a:srgbClr val="192A35"/>
                </a:solidFill>
                <a:latin typeface="Arial"/>
                <a:cs typeface="Arial"/>
              </a:rPr>
              <a:t>The outcome of implementing the</a:t>
            </a:r>
            <a:r>
              <a:rPr sz="2400" spc="30" dirty="0">
                <a:solidFill>
                  <a:srgbClr val="192A35"/>
                </a:solidFill>
                <a:latin typeface="Arial"/>
                <a:cs typeface="Arial"/>
              </a:rPr>
              <a:t> </a:t>
            </a:r>
            <a:r>
              <a:rPr sz="2400" spc="-5" dirty="0">
                <a:solidFill>
                  <a:srgbClr val="192A35"/>
                </a:solidFill>
                <a:latin typeface="Arial"/>
                <a:cs typeface="Arial"/>
              </a:rPr>
              <a:t>model</a:t>
            </a:r>
            <a:endParaRPr sz="2400">
              <a:latin typeface="Arial"/>
              <a:cs typeface="Arial"/>
            </a:endParaRPr>
          </a:p>
          <a:p>
            <a:pPr marL="379095" marR="30480" indent="-341630">
              <a:lnSpc>
                <a:spcPct val="80000"/>
              </a:lnSpc>
              <a:spcBef>
                <a:spcPts val="790"/>
              </a:spcBef>
              <a:buClr>
                <a:srgbClr val="CA802C"/>
              </a:buClr>
              <a:buSzPct val="150000"/>
              <a:buFont typeface="Wingdings"/>
              <a:buChar char=""/>
              <a:tabLst>
                <a:tab pos="379730" algn="l"/>
              </a:tabLst>
            </a:pPr>
            <a:r>
              <a:rPr sz="2400" spc="-5" dirty="0">
                <a:solidFill>
                  <a:srgbClr val="192A35"/>
                </a:solidFill>
                <a:latin typeface="Arial"/>
                <a:cs typeface="Arial"/>
              </a:rPr>
              <a:t>Identifies and describes how the calculations were  performed, what analytic methods or reference  documents were used, and presents a tabular listing of  the calculation results with associated uncertainty (e.g.  k</a:t>
            </a:r>
            <a:r>
              <a:rPr sz="2400" spc="-7" baseline="-20833" dirty="0">
                <a:solidFill>
                  <a:srgbClr val="192A35"/>
                </a:solidFill>
                <a:latin typeface="Arial"/>
                <a:cs typeface="Arial"/>
              </a:rPr>
              <a:t>eff </a:t>
            </a:r>
            <a:r>
              <a:rPr sz="2400" dirty="0">
                <a:solidFill>
                  <a:srgbClr val="192A35"/>
                </a:solidFill>
                <a:latin typeface="Symbol"/>
                <a:cs typeface="Symbol"/>
              </a:rPr>
              <a:t></a:t>
            </a:r>
            <a:r>
              <a:rPr sz="2400" dirty="0">
                <a:solidFill>
                  <a:srgbClr val="192A35"/>
                </a:solidFill>
                <a:latin typeface="Times New Roman"/>
                <a:cs typeface="Times New Roman"/>
              </a:rPr>
              <a:t> </a:t>
            </a:r>
            <a:r>
              <a:rPr sz="2400" spc="-5" dirty="0">
                <a:solidFill>
                  <a:srgbClr val="192A35"/>
                </a:solidFill>
                <a:latin typeface="Arial"/>
                <a:cs typeface="Arial"/>
              </a:rPr>
              <a:t>2 </a:t>
            </a:r>
            <a:r>
              <a:rPr sz="2400" dirty="0">
                <a:solidFill>
                  <a:srgbClr val="192A35"/>
                </a:solidFill>
                <a:latin typeface="Symbol"/>
                <a:cs typeface="Symbol"/>
              </a:rPr>
              <a:t></a:t>
            </a:r>
            <a:r>
              <a:rPr sz="2400" dirty="0">
                <a:solidFill>
                  <a:srgbClr val="192A35"/>
                </a:solidFill>
                <a:latin typeface="Arial"/>
                <a:cs typeface="Arial"/>
              </a:rPr>
              <a:t>) </a:t>
            </a:r>
            <a:r>
              <a:rPr sz="2400" spc="-5" dirty="0">
                <a:solidFill>
                  <a:srgbClr val="192A35"/>
                </a:solidFill>
                <a:latin typeface="Arial"/>
                <a:cs typeface="Arial"/>
              </a:rPr>
              <a:t>as a function of the key parameters (e.g.  mass).</a:t>
            </a:r>
            <a:endParaRPr sz="2400">
              <a:latin typeface="Arial"/>
              <a:cs typeface="Arial"/>
            </a:endParaRPr>
          </a:p>
        </p:txBody>
      </p:sp>
      <p:sp>
        <p:nvSpPr>
          <p:cNvPr id="6" name="Date Placeholder 5"/>
          <p:cNvSpPr>
            <a:spLocks noGrp="1"/>
          </p:cNvSpPr>
          <p:nvPr>
            <p:ph type="dt" sz="half" idx="6"/>
          </p:nvPr>
        </p:nvSpPr>
        <p:spPr/>
        <p:txBody>
          <a:bodyPr/>
          <a:lstStyle/>
          <a:p>
            <a:fld id="{24333F40-0A43-46A6-85EC-D308886980BA}"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4083"/>
            <a:ext cx="1825625" cy="452120"/>
          </a:xfrm>
          <a:prstGeom prst="rect">
            <a:avLst/>
          </a:prstGeom>
        </p:spPr>
        <p:txBody>
          <a:bodyPr vert="horz" wrap="square" lIns="0" tIns="12065" rIns="0" bIns="0" rtlCol="0">
            <a:spAutoFit/>
          </a:bodyPr>
          <a:lstStyle/>
          <a:p>
            <a:pPr marL="12700">
              <a:lnSpc>
                <a:spcPct val="100000"/>
              </a:lnSpc>
              <a:spcBef>
                <a:spcPts val="95"/>
              </a:spcBef>
            </a:pPr>
            <a:r>
              <a:rPr spc="-5" dirty="0"/>
              <a:t>Objectives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a:t>
            </a:fld>
            <a:endParaRPr spc="-5" dirty="0"/>
          </a:p>
        </p:txBody>
      </p:sp>
      <p:sp>
        <p:nvSpPr>
          <p:cNvPr id="3" name="object 3"/>
          <p:cNvSpPr txBox="1"/>
          <p:nvPr/>
        </p:nvSpPr>
        <p:spPr>
          <a:xfrm>
            <a:off x="534499" y="1626679"/>
            <a:ext cx="8059420" cy="3093720"/>
          </a:xfrm>
          <a:prstGeom prst="rect">
            <a:avLst/>
          </a:prstGeom>
        </p:spPr>
        <p:txBody>
          <a:bodyPr vert="horz" wrap="square" lIns="0" tIns="12700" rIns="0" bIns="0" rtlCol="0">
            <a:spAutoFit/>
          </a:bodyPr>
          <a:lstStyle/>
          <a:p>
            <a:pPr marL="353695"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Describe the identification of safety</a:t>
            </a:r>
            <a:r>
              <a:rPr sz="2400" spc="40" dirty="0">
                <a:solidFill>
                  <a:srgbClr val="192A35"/>
                </a:solidFill>
                <a:latin typeface="Arial"/>
                <a:cs typeface="Arial"/>
              </a:rPr>
              <a:t> </a:t>
            </a:r>
            <a:r>
              <a:rPr sz="2400" spc="-5" dirty="0">
                <a:solidFill>
                  <a:srgbClr val="192A35"/>
                </a:solidFill>
                <a:latin typeface="Arial"/>
                <a:cs typeface="Arial"/>
              </a:rPr>
              <a:t>measures</a:t>
            </a:r>
            <a:endParaRPr sz="2400">
              <a:latin typeface="Arial"/>
              <a:cs typeface="Arial"/>
            </a:endParaRPr>
          </a:p>
          <a:p>
            <a:pPr marL="353695"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Understand the fault identification</a:t>
            </a:r>
            <a:r>
              <a:rPr sz="2400" spc="55" dirty="0">
                <a:solidFill>
                  <a:srgbClr val="192A35"/>
                </a:solidFill>
                <a:latin typeface="Arial"/>
                <a:cs typeface="Arial"/>
              </a:rPr>
              <a:t> </a:t>
            </a:r>
            <a:r>
              <a:rPr sz="2400" spc="-5" dirty="0">
                <a:solidFill>
                  <a:srgbClr val="192A35"/>
                </a:solidFill>
                <a:latin typeface="Arial"/>
                <a:cs typeface="Arial"/>
              </a:rPr>
              <a:t>process</a:t>
            </a:r>
            <a:endParaRPr sz="2400">
              <a:latin typeface="Arial"/>
              <a:cs typeface="Arial"/>
            </a:endParaRPr>
          </a:p>
          <a:p>
            <a:pPr marL="353695" indent="-341630">
              <a:lnSpc>
                <a:spcPct val="100000"/>
              </a:lnSpc>
              <a:spcBef>
                <a:spcPts val="805"/>
              </a:spcBef>
              <a:buClr>
                <a:srgbClr val="CA802C"/>
              </a:buClr>
              <a:buSzPct val="150000"/>
              <a:buFont typeface="Wingdings"/>
              <a:buChar char=""/>
              <a:tabLst>
                <a:tab pos="354330" algn="l"/>
              </a:tabLst>
            </a:pPr>
            <a:r>
              <a:rPr sz="2400" spc="-5" dirty="0">
                <a:solidFill>
                  <a:srgbClr val="192A35"/>
                </a:solidFill>
                <a:latin typeface="Arial"/>
                <a:cs typeface="Arial"/>
              </a:rPr>
              <a:t>Define single or multiple parameter</a:t>
            </a:r>
            <a:r>
              <a:rPr sz="2400" spc="75" dirty="0">
                <a:solidFill>
                  <a:srgbClr val="192A35"/>
                </a:solidFill>
                <a:latin typeface="Arial"/>
                <a:cs typeface="Arial"/>
              </a:rPr>
              <a:t> </a:t>
            </a:r>
            <a:r>
              <a:rPr sz="2400" spc="-5" dirty="0">
                <a:solidFill>
                  <a:srgbClr val="192A35"/>
                </a:solidFill>
                <a:latin typeface="Arial"/>
                <a:cs typeface="Arial"/>
              </a:rPr>
              <a:t>limits</a:t>
            </a:r>
            <a:endParaRPr sz="2400">
              <a:latin typeface="Arial"/>
              <a:cs typeface="Arial"/>
            </a:endParaRPr>
          </a:p>
          <a:p>
            <a:pPr marL="353695" indent="-341630">
              <a:lnSpc>
                <a:spcPct val="100000"/>
              </a:lnSpc>
              <a:spcBef>
                <a:spcPts val="805"/>
              </a:spcBef>
              <a:buClr>
                <a:srgbClr val="CA802C"/>
              </a:buClr>
              <a:buSzPct val="150000"/>
              <a:buFont typeface="Wingdings"/>
              <a:buChar char=""/>
              <a:tabLst>
                <a:tab pos="354330" algn="l"/>
              </a:tabLst>
            </a:pPr>
            <a:r>
              <a:rPr sz="2400" spc="-10" dirty="0">
                <a:solidFill>
                  <a:srgbClr val="192A35"/>
                </a:solidFill>
                <a:latin typeface="Arial"/>
                <a:cs typeface="Arial"/>
              </a:rPr>
              <a:t>Explain </a:t>
            </a:r>
            <a:r>
              <a:rPr sz="2400" spc="-5" dirty="0">
                <a:solidFill>
                  <a:srgbClr val="192A35"/>
                </a:solidFill>
                <a:latin typeface="Arial"/>
                <a:cs typeface="Arial"/>
              </a:rPr>
              <a:t>why the safety case will</a:t>
            </a:r>
            <a:r>
              <a:rPr sz="2400" spc="75" dirty="0">
                <a:solidFill>
                  <a:srgbClr val="192A35"/>
                </a:solidFill>
                <a:latin typeface="Arial"/>
                <a:cs typeface="Arial"/>
              </a:rPr>
              <a:t> </a:t>
            </a:r>
            <a:r>
              <a:rPr sz="2400" spc="-5" dirty="0">
                <a:solidFill>
                  <a:srgbClr val="192A35"/>
                </a:solidFill>
                <a:latin typeface="Arial"/>
                <a:cs typeface="Arial"/>
              </a:rPr>
              <a:t>evolve</a:t>
            </a:r>
            <a:endParaRPr sz="2400">
              <a:latin typeface="Arial"/>
              <a:cs typeface="Arial"/>
            </a:endParaRPr>
          </a:p>
          <a:p>
            <a:pPr marL="353695"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Define the scope of</a:t>
            </a:r>
            <a:r>
              <a:rPr sz="2400" spc="15" dirty="0">
                <a:solidFill>
                  <a:srgbClr val="192A35"/>
                </a:solidFill>
                <a:latin typeface="Arial"/>
                <a:cs typeface="Arial"/>
              </a:rPr>
              <a:t> </a:t>
            </a:r>
            <a:r>
              <a:rPr sz="2400" spc="-5" dirty="0">
                <a:solidFill>
                  <a:srgbClr val="192A35"/>
                </a:solidFill>
                <a:latin typeface="Arial"/>
                <a:cs typeface="Arial"/>
              </a:rPr>
              <a:t>assessment</a:t>
            </a:r>
            <a:endParaRPr sz="2400">
              <a:latin typeface="Arial"/>
              <a:cs typeface="Arial"/>
            </a:endParaRPr>
          </a:p>
          <a:p>
            <a:pPr marL="353695" marR="5080" indent="-341630">
              <a:lnSpc>
                <a:spcPct val="100000"/>
              </a:lnSpc>
              <a:spcBef>
                <a:spcPts val="805"/>
              </a:spcBef>
              <a:buClr>
                <a:srgbClr val="CA802C"/>
              </a:buClr>
              <a:buSzPct val="150000"/>
              <a:buFont typeface="Wingdings"/>
              <a:buChar char=""/>
              <a:tabLst>
                <a:tab pos="354330" algn="l"/>
              </a:tabLst>
            </a:pPr>
            <a:r>
              <a:rPr sz="2400" spc="-5" dirty="0">
                <a:solidFill>
                  <a:srgbClr val="192A35"/>
                </a:solidFill>
                <a:latin typeface="Arial"/>
                <a:cs typeface="Arial"/>
              </a:rPr>
              <a:t>Define the scope, and describe the key aspects required,  of a criticality safety</a:t>
            </a:r>
            <a:r>
              <a:rPr sz="2400" dirty="0">
                <a:solidFill>
                  <a:srgbClr val="192A35"/>
                </a:solidFill>
                <a:latin typeface="Arial"/>
                <a:cs typeface="Arial"/>
              </a:rPr>
              <a:t> </a:t>
            </a:r>
            <a:r>
              <a:rPr sz="2400" spc="-5" dirty="0">
                <a:solidFill>
                  <a:srgbClr val="192A35"/>
                </a:solidFill>
                <a:latin typeface="Arial"/>
                <a:cs typeface="Arial"/>
              </a:rPr>
              <a:t>assessment</a:t>
            </a:r>
            <a:endParaRPr sz="2400">
              <a:latin typeface="Arial"/>
              <a:cs typeface="Arial"/>
            </a:endParaRPr>
          </a:p>
        </p:txBody>
      </p:sp>
      <p:sp>
        <p:nvSpPr>
          <p:cNvPr id="6" name="Date Placeholder 5"/>
          <p:cNvSpPr>
            <a:spLocks noGrp="1"/>
          </p:cNvSpPr>
          <p:nvPr>
            <p:ph type="dt" sz="half" idx="6"/>
          </p:nvPr>
        </p:nvSpPr>
        <p:spPr/>
        <p:txBody>
          <a:bodyPr/>
          <a:lstStyle/>
          <a:p>
            <a:fld id="{ACE75369-0321-45CD-A332-C099BF013331}" type="datetime1">
              <a:rPr lang="en-US" smtClean="0"/>
              <a:pPr/>
              <a:t>2/3/2021</a:t>
            </a:fld>
            <a:endParaRPr lang="en-US"/>
          </a:p>
        </p:txBody>
      </p:sp>
      <p:sp>
        <p:nvSpPr>
          <p:cNvPr id="7" name="Footer Placeholder 6"/>
          <p:cNvSpPr>
            <a:spLocks noGrp="1"/>
          </p:cNvSpPr>
          <p:nvPr>
            <p:ph type="ftr" sz="quarter" idx="5"/>
          </p:nvPr>
        </p:nvSpPr>
        <p:spPr>
          <a:xfrm>
            <a:off x="1828801" y="6525727"/>
            <a:ext cx="5486399" cy="408473"/>
          </a:xfrm>
        </p:spPr>
        <p:txBody>
          <a:bodyPr/>
          <a:lstStyle/>
          <a:p>
            <a:pPr marL="12700">
              <a:lnSpc>
                <a:spcPts val="1864"/>
              </a:lnSpc>
            </a:pPr>
            <a:r>
              <a:rPr lang="en-US" spc="-5" dirty="0" smtClean="0"/>
              <a:t>NNRA In-house Training on Criticality Safety Management </a:t>
            </a:r>
            <a:endParaRPr lang="en-US" sz="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67296"/>
            <a:ext cx="1310640" cy="452120"/>
          </a:xfrm>
          <a:prstGeom prst="rect">
            <a:avLst/>
          </a:prstGeom>
        </p:spPr>
        <p:txBody>
          <a:bodyPr vert="horz" wrap="square" lIns="0" tIns="12065" rIns="0" bIns="0" rtlCol="0">
            <a:spAutoFit/>
          </a:bodyPr>
          <a:lstStyle/>
          <a:p>
            <a:pPr marL="12700">
              <a:lnSpc>
                <a:spcPct val="100000"/>
              </a:lnSpc>
              <a:spcBef>
                <a:spcPts val="95"/>
              </a:spcBef>
            </a:pPr>
            <a:r>
              <a:rPr spc="-5" dirty="0"/>
              <a:t>Results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20</a:t>
            </a:fld>
            <a:endParaRPr spc="-5" dirty="0"/>
          </a:p>
        </p:txBody>
      </p:sp>
      <p:sp>
        <p:nvSpPr>
          <p:cNvPr id="3" name="object 3"/>
          <p:cNvSpPr txBox="1"/>
          <p:nvPr/>
        </p:nvSpPr>
        <p:spPr>
          <a:xfrm>
            <a:off x="534499" y="1553527"/>
            <a:ext cx="8014970" cy="1955164"/>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Any assigned bias or approximations used in the  calculation should be clearly stated, made traceable </a:t>
            </a:r>
            <a:r>
              <a:rPr sz="2400" dirty="0">
                <a:solidFill>
                  <a:srgbClr val="192A35"/>
                </a:solidFill>
                <a:latin typeface="Arial"/>
                <a:cs typeface="Arial"/>
              </a:rPr>
              <a:t>to </a:t>
            </a:r>
            <a:r>
              <a:rPr sz="2400" spc="-5" dirty="0">
                <a:solidFill>
                  <a:srgbClr val="192A35"/>
                </a:solidFill>
                <a:latin typeface="Arial"/>
                <a:cs typeface="Arial"/>
              </a:rPr>
              <a:t>a  documented validation report, and incorporated into both  normal and credible upset limit</a:t>
            </a:r>
            <a:r>
              <a:rPr sz="2400" spc="70" dirty="0">
                <a:solidFill>
                  <a:srgbClr val="192A35"/>
                </a:solidFill>
                <a:latin typeface="Arial"/>
                <a:cs typeface="Arial"/>
              </a:rPr>
              <a:t> </a:t>
            </a:r>
            <a:r>
              <a:rPr sz="2400" spc="-5" dirty="0">
                <a:solidFill>
                  <a:srgbClr val="192A35"/>
                </a:solidFill>
                <a:latin typeface="Arial"/>
                <a:cs typeface="Arial"/>
              </a:rPr>
              <a:t>comparisons</a:t>
            </a:r>
            <a:endParaRPr sz="2400">
              <a:latin typeface="Arial"/>
              <a:cs typeface="Arial"/>
            </a:endParaRPr>
          </a:p>
          <a:p>
            <a:pPr marL="353695" marR="617220"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May also directly reference hand calculations and/or  published handbook</a:t>
            </a:r>
            <a:r>
              <a:rPr sz="2400" spc="75" dirty="0">
                <a:solidFill>
                  <a:srgbClr val="192A35"/>
                </a:solidFill>
                <a:latin typeface="Arial"/>
                <a:cs typeface="Arial"/>
              </a:rPr>
              <a:t> </a:t>
            </a:r>
            <a:r>
              <a:rPr sz="2400" spc="-5" dirty="0">
                <a:solidFill>
                  <a:srgbClr val="192A35"/>
                </a:solidFill>
                <a:latin typeface="Arial"/>
                <a:cs typeface="Arial"/>
              </a:rPr>
              <a:t>results.</a:t>
            </a:r>
            <a:endParaRPr sz="2400">
              <a:latin typeface="Arial"/>
              <a:cs typeface="Arial"/>
            </a:endParaRPr>
          </a:p>
        </p:txBody>
      </p:sp>
      <p:sp>
        <p:nvSpPr>
          <p:cNvPr id="6" name="Date Placeholder 5"/>
          <p:cNvSpPr>
            <a:spLocks noGrp="1"/>
          </p:cNvSpPr>
          <p:nvPr>
            <p:ph type="dt" sz="half" idx="6"/>
          </p:nvPr>
        </p:nvSpPr>
        <p:spPr/>
        <p:txBody>
          <a:bodyPr/>
          <a:lstStyle/>
          <a:p>
            <a:fld id="{104E3EA1-6C50-4D2F-9463-5129DC87B06F}"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78409"/>
            <a:ext cx="2967990" cy="452120"/>
          </a:xfrm>
          <a:prstGeom prst="rect">
            <a:avLst/>
          </a:prstGeom>
        </p:spPr>
        <p:txBody>
          <a:bodyPr vert="horz" wrap="square" lIns="0" tIns="12065" rIns="0" bIns="0" rtlCol="0">
            <a:spAutoFit/>
          </a:bodyPr>
          <a:lstStyle/>
          <a:p>
            <a:pPr marL="12700">
              <a:lnSpc>
                <a:spcPct val="100000"/>
              </a:lnSpc>
              <a:spcBef>
                <a:spcPts val="95"/>
              </a:spcBef>
            </a:pPr>
            <a:r>
              <a:rPr spc="-5" dirty="0"/>
              <a:t>Upset</a:t>
            </a:r>
            <a:r>
              <a:rPr spc="-45" dirty="0"/>
              <a:t> </a:t>
            </a:r>
            <a:r>
              <a:rPr spc="-5" dirty="0"/>
              <a:t>Conditions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21</a:t>
            </a:fld>
            <a:endParaRPr spc="-5" dirty="0"/>
          </a:p>
        </p:txBody>
      </p:sp>
      <p:sp>
        <p:nvSpPr>
          <p:cNvPr id="3" name="object 3"/>
          <p:cNvSpPr txBox="1"/>
          <p:nvPr/>
        </p:nvSpPr>
        <p:spPr>
          <a:xfrm>
            <a:off x="534499" y="1553527"/>
            <a:ext cx="8063865" cy="2247900"/>
          </a:xfrm>
          <a:prstGeom prst="rect">
            <a:avLst/>
          </a:prstGeom>
        </p:spPr>
        <p:txBody>
          <a:bodyPr vert="horz" wrap="square" lIns="0" tIns="85725" rIns="0" bIns="0" rtlCol="0">
            <a:spAutoFit/>
          </a:bodyPr>
          <a:lstStyle/>
          <a:p>
            <a:pPr marL="353695" marR="156845"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Identifies and describes the concise summary of the  upset conditions considered credible for the defined unit  or process</a:t>
            </a:r>
            <a:r>
              <a:rPr sz="2400" spc="10" dirty="0">
                <a:solidFill>
                  <a:srgbClr val="192A35"/>
                </a:solidFill>
                <a:latin typeface="Arial"/>
                <a:cs typeface="Arial"/>
              </a:rPr>
              <a:t> </a:t>
            </a:r>
            <a:r>
              <a:rPr sz="2400" spc="-5" dirty="0">
                <a:solidFill>
                  <a:srgbClr val="192A35"/>
                </a:solidFill>
                <a:latin typeface="Arial"/>
                <a:cs typeface="Arial"/>
              </a:rPr>
              <a:t>system</a:t>
            </a:r>
            <a:endParaRPr sz="2400">
              <a:latin typeface="Arial"/>
              <a:cs typeface="Arial"/>
            </a:endParaRPr>
          </a:p>
          <a:p>
            <a:pPr marL="353695" marR="5080"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Includes a discussion as </a:t>
            </a:r>
            <a:r>
              <a:rPr sz="2400" dirty="0">
                <a:solidFill>
                  <a:srgbClr val="192A35"/>
                </a:solidFill>
                <a:latin typeface="Arial"/>
                <a:cs typeface="Arial"/>
              </a:rPr>
              <a:t>to </a:t>
            </a:r>
            <a:r>
              <a:rPr sz="2400" spc="-5" dirty="0">
                <a:solidFill>
                  <a:srgbClr val="192A35"/>
                </a:solidFill>
                <a:latin typeface="Arial"/>
                <a:cs typeface="Arial"/>
              </a:rPr>
              <a:t>how the established limits  are addressed for each credible process upset (e.g.  accident sequence), and should clearly demonstrate </a:t>
            </a:r>
            <a:r>
              <a:rPr sz="2400" spc="-10" dirty="0">
                <a:solidFill>
                  <a:srgbClr val="192A35"/>
                </a:solidFill>
                <a:latin typeface="Arial"/>
                <a:cs typeface="Arial"/>
              </a:rPr>
              <a:t>how  </a:t>
            </a:r>
            <a:r>
              <a:rPr sz="2400" spc="-5" dirty="0">
                <a:solidFill>
                  <a:srgbClr val="192A35"/>
                </a:solidFill>
                <a:latin typeface="Arial"/>
                <a:cs typeface="Arial"/>
              </a:rPr>
              <a:t>the double contingency principle is</a:t>
            </a:r>
            <a:r>
              <a:rPr sz="2400" spc="100" dirty="0">
                <a:solidFill>
                  <a:srgbClr val="192A35"/>
                </a:solidFill>
                <a:latin typeface="Arial"/>
                <a:cs typeface="Arial"/>
              </a:rPr>
              <a:t> </a:t>
            </a:r>
            <a:r>
              <a:rPr sz="2400" spc="-5" dirty="0">
                <a:solidFill>
                  <a:srgbClr val="192A35"/>
                </a:solidFill>
                <a:latin typeface="Arial"/>
                <a:cs typeface="Arial"/>
              </a:rPr>
              <a:t>met.</a:t>
            </a:r>
            <a:endParaRPr sz="2400">
              <a:latin typeface="Arial"/>
              <a:cs typeface="Arial"/>
            </a:endParaRPr>
          </a:p>
        </p:txBody>
      </p:sp>
      <p:sp>
        <p:nvSpPr>
          <p:cNvPr id="6" name="Date Placeholder 5"/>
          <p:cNvSpPr>
            <a:spLocks noGrp="1"/>
          </p:cNvSpPr>
          <p:nvPr>
            <p:ph type="dt" sz="half" idx="6"/>
          </p:nvPr>
        </p:nvSpPr>
        <p:spPr/>
        <p:txBody>
          <a:bodyPr/>
          <a:lstStyle/>
          <a:p>
            <a:fld id="{DD4A0613-571C-4728-8917-916F9EE1214F}"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67296"/>
            <a:ext cx="3564890" cy="452120"/>
          </a:xfrm>
          <a:prstGeom prst="rect">
            <a:avLst/>
          </a:prstGeom>
        </p:spPr>
        <p:txBody>
          <a:bodyPr vert="horz" wrap="square" lIns="0" tIns="12065" rIns="0" bIns="0" rtlCol="0">
            <a:spAutoFit/>
          </a:bodyPr>
          <a:lstStyle/>
          <a:p>
            <a:pPr marL="12700">
              <a:lnSpc>
                <a:spcPct val="100000"/>
              </a:lnSpc>
              <a:spcBef>
                <a:spcPts val="95"/>
              </a:spcBef>
            </a:pPr>
            <a:r>
              <a:rPr dirty="0"/>
              <a:t>Safety</a:t>
            </a:r>
            <a:r>
              <a:rPr spc="-45" dirty="0"/>
              <a:t> </a:t>
            </a:r>
            <a:r>
              <a:rPr spc="-5" dirty="0"/>
              <a:t>Requirements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22</a:t>
            </a:fld>
            <a:endParaRPr spc="-5" dirty="0"/>
          </a:p>
        </p:txBody>
      </p:sp>
      <p:sp>
        <p:nvSpPr>
          <p:cNvPr id="3" name="object 3"/>
          <p:cNvSpPr txBox="1"/>
          <p:nvPr/>
        </p:nvSpPr>
        <p:spPr>
          <a:xfrm>
            <a:off x="534499" y="1553527"/>
            <a:ext cx="8009890" cy="2642235"/>
          </a:xfrm>
          <a:prstGeom prst="rect">
            <a:avLst/>
          </a:prstGeom>
        </p:spPr>
        <p:txBody>
          <a:bodyPr vert="horz" wrap="square" lIns="0" tIns="85725" rIns="0" bIns="0" rtlCol="0">
            <a:spAutoFit/>
          </a:bodyPr>
          <a:lstStyle/>
          <a:p>
            <a:pPr marL="353695" marR="5080"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Presents both the design specifications and the criticality  safety requirements for correct operational  implementation of the established</a:t>
            </a:r>
            <a:r>
              <a:rPr sz="2400" spc="65" dirty="0">
                <a:solidFill>
                  <a:srgbClr val="192A35"/>
                </a:solidFill>
                <a:latin typeface="Arial"/>
                <a:cs typeface="Arial"/>
              </a:rPr>
              <a:t> </a:t>
            </a:r>
            <a:r>
              <a:rPr sz="2400" spc="-5" dirty="0">
                <a:solidFill>
                  <a:srgbClr val="192A35"/>
                </a:solidFill>
                <a:latin typeface="Arial"/>
                <a:cs typeface="Arial"/>
              </a:rPr>
              <a:t>controls</a:t>
            </a:r>
            <a:endParaRPr sz="2400">
              <a:latin typeface="Arial"/>
              <a:cs typeface="Arial"/>
            </a:endParaRPr>
          </a:p>
          <a:p>
            <a:pPr marL="353695" marR="698500" indent="-341630">
              <a:lnSpc>
                <a:spcPts val="2300"/>
              </a:lnSpc>
              <a:spcBef>
                <a:spcPts val="775"/>
              </a:spcBef>
              <a:buClr>
                <a:srgbClr val="CA802C"/>
              </a:buClr>
              <a:buSzPct val="150000"/>
              <a:buFont typeface="Wingdings"/>
              <a:buChar char=""/>
              <a:tabLst>
                <a:tab pos="354330" algn="l"/>
              </a:tabLst>
            </a:pPr>
            <a:r>
              <a:rPr sz="2400" spc="-5" dirty="0">
                <a:solidFill>
                  <a:srgbClr val="192A35"/>
                </a:solidFill>
                <a:latin typeface="Arial"/>
                <a:cs typeface="Arial"/>
              </a:rPr>
              <a:t>These requirements are incorporated into operating  procedures, training, maintenance, and quality  assurance procedure</a:t>
            </a:r>
            <a:r>
              <a:rPr sz="2400" spc="20" dirty="0">
                <a:solidFill>
                  <a:srgbClr val="192A35"/>
                </a:solidFill>
                <a:latin typeface="Arial"/>
                <a:cs typeface="Arial"/>
              </a:rPr>
              <a:t> </a:t>
            </a:r>
            <a:r>
              <a:rPr sz="2400" spc="-5" dirty="0">
                <a:solidFill>
                  <a:srgbClr val="192A35"/>
                </a:solidFill>
                <a:latin typeface="Arial"/>
                <a:cs typeface="Arial"/>
              </a:rPr>
              <a:t>requirements</a:t>
            </a:r>
            <a:endParaRPr sz="2400">
              <a:latin typeface="Arial"/>
              <a:cs typeface="Arial"/>
            </a:endParaRPr>
          </a:p>
          <a:p>
            <a:pPr marL="353695" marR="71120" indent="-341630">
              <a:lnSpc>
                <a:spcPts val="2300"/>
              </a:lnSpc>
              <a:spcBef>
                <a:spcPts val="815"/>
              </a:spcBef>
              <a:buClr>
                <a:srgbClr val="CA802C"/>
              </a:buClr>
              <a:buSzPct val="150000"/>
              <a:buFont typeface="Wingdings"/>
              <a:buChar char=""/>
              <a:tabLst>
                <a:tab pos="354330" algn="l"/>
              </a:tabLst>
            </a:pPr>
            <a:r>
              <a:rPr sz="2400" spc="-5" dirty="0">
                <a:solidFill>
                  <a:srgbClr val="192A35"/>
                </a:solidFill>
                <a:latin typeface="Arial"/>
                <a:cs typeface="Arial"/>
              </a:rPr>
              <a:t>Input from both process engineering and operations  management is required </a:t>
            </a:r>
            <a:r>
              <a:rPr sz="2400" dirty="0">
                <a:solidFill>
                  <a:srgbClr val="192A35"/>
                </a:solidFill>
                <a:latin typeface="Arial"/>
                <a:cs typeface="Arial"/>
              </a:rPr>
              <a:t>to </a:t>
            </a:r>
            <a:r>
              <a:rPr sz="2400" spc="-5" dirty="0">
                <a:solidFill>
                  <a:srgbClr val="192A35"/>
                </a:solidFill>
                <a:latin typeface="Arial"/>
                <a:cs typeface="Arial"/>
              </a:rPr>
              <a:t>implement the</a:t>
            </a:r>
            <a:r>
              <a:rPr sz="2400" spc="50" dirty="0">
                <a:solidFill>
                  <a:srgbClr val="192A35"/>
                </a:solidFill>
                <a:latin typeface="Arial"/>
                <a:cs typeface="Arial"/>
              </a:rPr>
              <a:t> </a:t>
            </a:r>
            <a:r>
              <a:rPr sz="2400" spc="-5" dirty="0">
                <a:solidFill>
                  <a:srgbClr val="192A35"/>
                </a:solidFill>
                <a:latin typeface="Arial"/>
                <a:cs typeface="Arial"/>
              </a:rPr>
              <a:t>requirements.</a:t>
            </a:r>
            <a:endParaRPr sz="2400">
              <a:latin typeface="Arial"/>
              <a:cs typeface="Arial"/>
            </a:endParaRPr>
          </a:p>
        </p:txBody>
      </p:sp>
      <p:sp>
        <p:nvSpPr>
          <p:cNvPr id="6" name="Date Placeholder 5"/>
          <p:cNvSpPr>
            <a:spLocks noGrp="1"/>
          </p:cNvSpPr>
          <p:nvPr>
            <p:ph type="dt" sz="half" idx="6"/>
          </p:nvPr>
        </p:nvSpPr>
        <p:spPr/>
        <p:txBody>
          <a:bodyPr/>
          <a:lstStyle/>
          <a:p>
            <a:fld id="{679A6AF0-0D4C-4934-A89A-4386AD99BB69}"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4436110" cy="452120"/>
          </a:xfrm>
          <a:prstGeom prst="rect">
            <a:avLst/>
          </a:prstGeom>
        </p:spPr>
        <p:txBody>
          <a:bodyPr vert="horz" wrap="square" lIns="0" tIns="12065" rIns="0" bIns="0" rtlCol="0">
            <a:spAutoFit/>
          </a:bodyPr>
          <a:lstStyle/>
          <a:p>
            <a:pPr marL="12700">
              <a:lnSpc>
                <a:spcPct val="100000"/>
              </a:lnSpc>
              <a:spcBef>
                <a:spcPts val="95"/>
              </a:spcBef>
            </a:pPr>
            <a:r>
              <a:rPr spc="-5" dirty="0"/>
              <a:t>Compliance &amp;</a:t>
            </a:r>
            <a:r>
              <a:rPr spc="20" dirty="0"/>
              <a:t> </a:t>
            </a:r>
            <a:r>
              <a:rPr spc="-5" dirty="0"/>
              <a:t>Verification</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23</a:t>
            </a:fld>
            <a:endParaRPr spc="-5" dirty="0"/>
          </a:p>
        </p:txBody>
      </p:sp>
      <p:sp>
        <p:nvSpPr>
          <p:cNvPr id="3" name="object 3"/>
          <p:cNvSpPr txBox="1"/>
          <p:nvPr/>
        </p:nvSpPr>
        <p:spPr>
          <a:xfrm>
            <a:off x="534499" y="1626679"/>
            <a:ext cx="8027670" cy="352044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Statements regarding compliance with licence conditions  should be</a:t>
            </a:r>
            <a:r>
              <a:rPr sz="2400" spc="25" dirty="0">
                <a:solidFill>
                  <a:srgbClr val="192A35"/>
                </a:solidFill>
                <a:latin typeface="Arial"/>
                <a:cs typeface="Arial"/>
              </a:rPr>
              <a:t> </a:t>
            </a:r>
            <a:r>
              <a:rPr sz="2400" spc="-5" dirty="0">
                <a:solidFill>
                  <a:srgbClr val="192A35"/>
                </a:solidFill>
                <a:latin typeface="Arial"/>
                <a:cs typeface="Arial"/>
              </a:rPr>
              <a:t>provided</a:t>
            </a:r>
            <a:endParaRPr sz="2400">
              <a:latin typeface="Arial"/>
              <a:cs typeface="Arial"/>
            </a:endParaRPr>
          </a:p>
          <a:p>
            <a:pPr marL="353695" marR="360680"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Verification by independent qualified criticality safety  professional, not directly involved in its preparation,  could be included at this phase or later in the approval  process</a:t>
            </a:r>
            <a:endParaRPr sz="2400">
              <a:latin typeface="Arial"/>
              <a:cs typeface="Arial"/>
            </a:endParaRPr>
          </a:p>
          <a:p>
            <a:pPr marL="353695" marR="508634" indent="-341630">
              <a:lnSpc>
                <a:spcPct val="100000"/>
              </a:lnSpc>
              <a:spcBef>
                <a:spcPts val="805"/>
              </a:spcBef>
              <a:buClr>
                <a:srgbClr val="CA802C"/>
              </a:buClr>
              <a:buSzPct val="150000"/>
              <a:buFont typeface="Wingdings"/>
              <a:buChar char=""/>
              <a:tabLst>
                <a:tab pos="354330" algn="l"/>
              </a:tabLst>
            </a:pPr>
            <a:r>
              <a:rPr sz="2400" spc="-5" dirty="0">
                <a:solidFill>
                  <a:srgbClr val="192A35"/>
                </a:solidFill>
                <a:latin typeface="Arial"/>
                <a:cs typeface="Arial"/>
              </a:rPr>
              <a:t>This would include the signature of the individual, the  date of peer review, and any comments </a:t>
            </a:r>
            <a:r>
              <a:rPr sz="2400" spc="-10" dirty="0">
                <a:solidFill>
                  <a:srgbClr val="192A35"/>
                </a:solidFill>
                <a:latin typeface="Arial"/>
                <a:cs typeface="Arial"/>
              </a:rPr>
              <a:t>or  </a:t>
            </a:r>
            <a:r>
              <a:rPr sz="2400" spc="-5" dirty="0">
                <a:solidFill>
                  <a:srgbClr val="192A35"/>
                </a:solidFill>
                <a:latin typeface="Arial"/>
                <a:cs typeface="Arial"/>
              </a:rPr>
              <a:t>recommendations</a:t>
            </a:r>
            <a:endParaRPr sz="2400">
              <a:latin typeface="Arial"/>
              <a:cs typeface="Arial"/>
            </a:endParaRPr>
          </a:p>
        </p:txBody>
      </p:sp>
      <p:sp>
        <p:nvSpPr>
          <p:cNvPr id="6" name="Date Placeholder 5"/>
          <p:cNvSpPr>
            <a:spLocks noGrp="1"/>
          </p:cNvSpPr>
          <p:nvPr>
            <p:ph type="dt" sz="half" idx="6"/>
          </p:nvPr>
        </p:nvSpPr>
        <p:spPr/>
        <p:txBody>
          <a:bodyPr/>
          <a:lstStyle/>
          <a:p>
            <a:fld id="{AB8A9C09-662C-410E-8A1C-A2CB431B8E98}"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1506220" cy="452120"/>
          </a:xfrm>
          <a:prstGeom prst="rect">
            <a:avLst/>
          </a:prstGeom>
        </p:spPr>
        <p:txBody>
          <a:bodyPr vert="horz" wrap="square" lIns="0" tIns="12065" rIns="0" bIns="0" rtlCol="0">
            <a:spAutoFit/>
          </a:bodyPr>
          <a:lstStyle/>
          <a:p>
            <a:pPr marL="12700">
              <a:lnSpc>
                <a:spcPct val="100000"/>
              </a:lnSpc>
              <a:spcBef>
                <a:spcPts val="95"/>
              </a:spcBef>
            </a:pPr>
            <a:r>
              <a:rPr spc="-10" dirty="0"/>
              <a:t>Ann</a:t>
            </a:r>
            <a:r>
              <a:rPr dirty="0"/>
              <a:t>exe</a:t>
            </a:r>
            <a:r>
              <a:rPr spc="-5" dirty="0"/>
              <a:t>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24</a:t>
            </a:fld>
            <a:endParaRPr spc="-5" dirty="0"/>
          </a:p>
        </p:txBody>
      </p:sp>
      <p:sp>
        <p:nvSpPr>
          <p:cNvPr id="3" name="object 3"/>
          <p:cNvSpPr txBox="1"/>
          <p:nvPr/>
        </p:nvSpPr>
        <p:spPr>
          <a:xfrm>
            <a:off x="534499" y="1626679"/>
            <a:ext cx="7997825" cy="185420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Here is placed information used in calculations or results  (e.g. parametric sensitivity studies, references, key  inputs, model geometry plots, equipment sketches,  useful mixture nuclide identification/number densities,  and related data) for each defined</a:t>
            </a:r>
            <a:r>
              <a:rPr sz="2400" spc="45" dirty="0">
                <a:solidFill>
                  <a:srgbClr val="192A35"/>
                </a:solidFill>
                <a:latin typeface="Arial"/>
                <a:cs typeface="Arial"/>
              </a:rPr>
              <a:t> </a:t>
            </a:r>
            <a:r>
              <a:rPr sz="2400" spc="-5" dirty="0">
                <a:solidFill>
                  <a:srgbClr val="192A35"/>
                </a:solidFill>
                <a:latin typeface="Arial"/>
                <a:cs typeface="Arial"/>
              </a:rPr>
              <a:t>system.</a:t>
            </a:r>
            <a:endParaRPr sz="2400">
              <a:latin typeface="Arial"/>
              <a:cs typeface="Arial"/>
            </a:endParaRPr>
          </a:p>
        </p:txBody>
      </p:sp>
      <p:sp>
        <p:nvSpPr>
          <p:cNvPr id="6" name="Date Placeholder 5"/>
          <p:cNvSpPr>
            <a:spLocks noGrp="1"/>
          </p:cNvSpPr>
          <p:nvPr>
            <p:ph type="dt" sz="half" idx="6"/>
          </p:nvPr>
        </p:nvSpPr>
        <p:spPr/>
        <p:txBody>
          <a:bodyPr/>
          <a:lstStyle/>
          <a:p>
            <a:fld id="{F7CD54D1-065D-4690-A14D-EC784EC80FBC}"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170170" cy="452120"/>
          </a:xfrm>
          <a:prstGeom prst="rect">
            <a:avLst/>
          </a:prstGeom>
        </p:spPr>
        <p:txBody>
          <a:bodyPr vert="horz" wrap="square" lIns="0" tIns="12065" rIns="0" bIns="0" rtlCol="0">
            <a:spAutoFit/>
          </a:bodyPr>
          <a:lstStyle/>
          <a:p>
            <a:pPr marL="12700">
              <a:lnSpc>
                <a:spcPct val="100000"/>
              </a:lnSpc>
              <a:spcBef>
                <a:spcPts val="95"/>
              </a:spcBef>
            </a:pPr>
            <a:r>
              <a:rPr spc="-5" dirty="0"/>
              <a:t>Relationship </a:t>
            </a:r>
            <a:r>
              <a:rPr dirty="0"/>
              <a:t>to </a:t>
            </a:r>
            <a:r>
              <a:rPr spc="-5" dirty="0"/>
              <a:t>Nuclear</a:t>
            </a:r>
            <a:r>
              <a:rPr spc="15" dirty="0"/>
              <a:t> </a:t>
            </a:r>
            <a:r>
              <a:rPr dirty="0"/>
              <a:t>Safety</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3</a:t>
            </a:fld>
            <a:endParaRPr spc="-5" dirty="0"/>
          </a:p>
        </p:txBody>
      </p:sp>
      <p:sp>
        <p:nvSpPr>
          <p:cNvPr id="3" name="object 3"/>
          <p:cNvSpPr txBox="1"/>
          <p:nvPr/>
        </p:nvSpPr>
        <p:spPr>
          <a:xfrm>
            <a:off x="534499" y="1626679"/>
            <a:ext cx="8028940" cy="205740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Criticality safety is one of a number of disciplines used </a:t>
            </a:r>
            <a:r>
              <a:rPr sz="2400" dirty="0">
                <a:solidFill>
                  <a:srgbClr val="192A35"/>
                </a:solidFill>
                <a:latin typeface="Arial"/>
                <a:cs typeface="Arial"/>
              </a:rPr>
              <a:t>to  </a:t>
            </a:r>
            <a:r>
              <a:rPr sz="2400" spc="-5" dirty="0">
                <a:solidFill>
                  <a:srgbClr val="192A35"/>
                </a:solidFill>
                <a:latin typeface="Arial"/>
                <a:cs typeface="Arial"/>
              </a:rPr>
              <a:t>ensure the safety of nuclear facilities and</a:t>
            </a:r>
            <a:r>
              <a:rPr sz="2400" spc="55" dirty="0">
                <a:solidFill>
                  <a:srgbClr val="192A35"/>
                </a:solidFill>
                <a:latin typeface="Arial"/>
                <a:cs typeface="Arial"/>
              </a:rPr>
              <a:t> </a:t>
            </a:r>
            <a:r>
              <a:rPr sz="2400" spc="-5" dirty="0">
                <a:solidFill>
                  <a:srgbClr val="192A35"/>
                </a:solidFill>
                <a:latin typeface="Arial"/>
                <a:cs typeface="Arial"/>
              </a:rPr>
              <a:t>processes</a:t>
            </a:r>
            <a:endParaRPr sz="2400">
              <a:latin typeface="Arial"/>
              <a:cs typeface="Arial"/>
            </a:endParaRPr>
          </a:p>
          <a:p>
            <a:pPr marL="353695" indent="-341630">
              <a:lnSpc>
                <a:spcPct val="100000"/>
              </a:lnSpc>
              <a:spcBef>
                <a:spcPts val="790"/>
              </a:spcBef>
              <a:buClr>
                <a:srgbClr val="CA802C"/>
              </a:buClr>
              <a:buSzPct val="150000"/>
              <a:buFont typeface="Wingdings"/>
              <a:buChar char=""/>
              <a:tabLst>
                <a:tab pos="354330" algn="l"/>
              </a:tabLst>
            </a:pPr>
            <a:r>
              <a:rPr sz="2400" dirty="0">
                <a:solidFill>
                  <a:srgbClr val="192A35"/>
                </a:solidFill>
                <a:latin typeface="Arial"/>
                <a:cs typeface="Arial"/>
              </a:rPr>
              <a:t>A </a:t>
            </a:r>
            <a:r>
              <a:rPr sz="2400" spc="-5" dirty="0">
                <a:solidFill>
                  <a:srgbClr val="192A35"/>
                </a:solidFill>
                <a:latin typeface="Arial"/>
                <a:cs typeface="Arial"/>
              </a:rPr>
              <a:t>criticality safety assessment must recognise</a:t>
            </a:r>
            <a:r>
              <a:rPr sz="2400" spc="40" dirty="0">
                <a:solidFill>
                  <a:srgbClr val="192A35"/>
                </a:solidFill>
                <a:latin typeface="Arial"/>
                <a:cs typeface="Arial"/>
              </a:rPr>
              <a:t> </a:t>
            </a:r>
            <a:r>
              <a:rPr sz="2400" spc="-5" dirty="0">
                <a:solidFill>
                  <a:srgbClr val="192A35"/>
                </a:solidFill>
                <a:latin typeface="Arial"/>
                <a:cs typeface="Arial"/>
              </a:rPr>
              <a:t>this</a:t>
            </a:r>
            <a:endParaRPr sz="2400">
              <a:latin typeface="Arial"/>
              <a:cs typeface="Arial"/>
            </a:endParaRPr>
          </a:p>
          <a:p>
            <a:pPr marL="353695" marR="649605" indent="-341630">
              <a:lnSpc>
                <a:spcPct val="100000"/>
              </a:lnSpc>
              <a:spcBef>
                <a:spcPts val="805"/>
              </a:spcBef>
              <a:buClr>
                <a:srgbClr val="CA802C"/>
              </a:buClr>
              <a:buSzPct val="150000"/>
              <a:buFont typeface="Wingdings"/>
              <a:buChar char=""/>
              <a:tabLst>
                <a:tab pos="354330" algn="l"/>
              </a:tabLst>
            </a:pPr>
            <a:r>
              <a:rPr sz="2400" spc="-5" dirty="0">
                <a:solidFill>
                  <a:srgbClr val="192A35"/>
                </a:solidFill>
                <a:latin typeface="Arial"/>
                <a:cs typeface="Arial"/>
              </a:rPr>
              <a:t>Design Basis Analysis (DBA) can be used </a:t>
            </a:r>
            <a:r>
              <a:rPr sz="2400" dirty="0">
                <a:solidFill>
                  <a:srgbClr val="192A35"/>
                </a:solidFill>
                <a:latin typeface="Arial"/>
                <a:cs typeface="Arial"/>
              </a:rPr>
              <a:t>to </a:t>
            </a:r>
            <a:r>
              <a:rPr sz="2400" spc="-5" dirty="0">
                <a:solidFill>
                  <a:srgbClr val="192A35"/>
                </a:solidFill>
                <a:latin typeface="Arial"/>
                <a:cs typeface="Arial"/>
              </a:rPr>
              <a:t>reduce  risks </a:t>
            </a:r>
            <a:r>
              <a:rPr sz="2400" dirty="0">
                <a:solidFill>
                  <a:srgbClr val="192A35"/>
                </a:solidFill>
                <a:latin typeface="Arial"/>
                <a:cs typeface="Arial"/>
              </a:rPr>
              <a:t>to </a:t>
            </a:r>
            <a:r>
              <a:rPr sz="2400" spc="-5" dirty="0">
                <a:solidFill>
                  <a:srgbClr val="192A35"/>
                </a:solidFill>
                <a:latin typeface="Arial"/>
                <a:cs typeface="Arial"/>
              </a:rPr>
              <a:t>ALARP</a:t>
            </a:r>
            <a:r>
              <a:rPr sz="2400" spc="5" dirty="0">
                <a:solidFill>
                  <a:srgbClr val="192A35"/>
                </a:solidFill>
                <a:latin typeface="Arial"/>
                <a:cs typeface="Arial"/>
              </a:rPr>
              <a:t> </a:t>
            </a:r>
            <a:r>
              <a:rPr sz="2400" spc="-5" dirty="0">
                <a:solidFill>
                  <a:srgbClr val="192A35"/>
                </a:solidFill>
                <a:latin typeface="Arial"/>
                <a:cs typeface="Arial"/>
              </a:rPr>
              <a:t>levels</a:t>
            </a:r>
            <a:endParaRPr sz="2400">
              <a:latin typeface="Arial"/>
              <a:cs typeface="Arial"/>
            </a:endParaRPr>
          </a:p>
        </p:txBody>
      </p:sp>
      <p:sp>
        <p:nvSpPr>
          <p:cNvPr id="6" name="Date Placeholder 5"/>
          <p:cNvSpPr>
            <a:spLocks noGrp="1"/>
          </p:cNvSpPr>
          <p:nvPr>
            <p:ph type="dt" sz="half" idx="6"/>
          </p:nvPr>
        </p:nvSpPr>
        <p:spPr/>
        <p:txBody>
          <a:bodyPr/>
          <a:lstStyle/>
          <a:p>
            <a:fld id="{90BA203F-7D96-4F27-8904-D7AEBDCC5513}"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4674235" cy="452120"/>
          </a:xfrm>
          <a:prstGeom prst="rect">
            <a:avLst/>
          </a:prstGeom>
        </p:spPr>
        <p:txBody>
          <a:bodyPr vert="horz" wrap="square" lIns="0" tIns="12065" rIns="0" bIns="0" rtlCol="0">
            <a:spAutoFit/>
          </a:bodyPr>
          <a:lstStyle/>
          <a:p>
            <a:pPr marL="12700">
              <a:lnSpc>
                <a:spcPct val="100000"/>
              </a:lnSpc>
              <a:spcBef>
                <a:spcPts val="95"/>
              </a:spcBef>
            </a:pPr>
            <a:r>
              <a:rPr spc="-5" dirty="0"/>
              <a:t>Fault Identification</a:t>
            </a:r>
            <a:r>
              <a:rPr spc="40" dirty="0"/>
              <a:t> </a:t>
            </a:r>
            <a:r>
              <a:rPr spc="-5" dirty="0"/>
              <a:t>Process</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4</a:t>
            </a:fld>
            <a:endParaRPr spc="-5" dirty="0"/>
          </a:p>
        </p:txBody>
      </p:sp>
      <p:sp>
        <p:nvSpPr>
          <p:cNvPr id="3" name="object 3"/>
          <p:cNvSpPr txBox="1"/>
          <p:nvPr/>
        </p:nvSpPr>
        <p:spPr>
          <a:xfrm>
            <a:off x="536023" y="2214943"/>
            <a:ext cx="7212330" cy="2707640"/>
          </a:xfrm>
          <a:prstGeom prst="rect">
            <a:avLst/>
          </a:prstGeom>
        </p:spPr>
        <p:txBody>
          <a:bodyPr vert="horz" wrap="square" lIns="0" tIns="12700" rIns="0" bIns="0" rtlCol="0">
            <a:spAutoFit/>
          </a:bodyPr>
          <a:lstStyle/>
          <a:p>
            <a:pPr marL="352425" indent="-340360">
              <a:lnSpc>
                <a:spcPct val="100000"/>
              </a:lnSpc>
              <a:spcBef>
                <a:spcPts val="100"/>
              </a:spcBef>
              <a:buClr>
                <a:srgbClr val="CA802C"/>
              </a:buClr>
              <a:buSzPct val="150000"/>
              <a:buFont typeface="Wingdings"/>
              <a:buChar char=""/>
              <a:tabLst>
                <a:tab pos="353060" algn="l"/>
              </a:tabLst>
            </a:pPr>
            <a:r>
              <a:rPr sz="2400" spc="-5" dirty="0">
                <a:solidFill>
                  <a:srgbClr val="192A35"/>
                </a:solidFill>
                <a:latin typeface="Arial"/>
                <a:cs typeface="Arial"/>
              </a:rPr>
              <a:t>Faults and fault sequences can be identified</a:t>
            </a:r>
            <a:r>
              <a:rPr sz="2400" spc="55" dirty="0">
                <a:solidFill>
                  <a:srgbClr val="192A35"/>
                </a:solidFill>
                <a:latin typeface="Arial"/>
                <a:cs typeface="Arial"/>
              </a:rPr>
              <a:t> </a:t>
            </a:r>
            <a:r>
              <a:rPr sz="2400" spc="-5" dirty="0">
                <a:solidFill>
                  <a:srgbClr val="192A35"/>
                </a:solidFill>
                <a:latin typeface="Arial"/>
                <a:cs typeface="Arial"/>
              </a:rPr>
              <a:t>using:</a:t>
            </a:r>
            <a:endParaRPr sz="2400">
              <a:latin typeface="Arial"/>
              <a:cs typeface="Arial"/>
            </a:endParaRPr>
          </a:p>
          <a:p>
            <a:pPr marL="753110" lvl="1" indent="-285750">
              <a:lnSpc>
                <a:spcPct val="100000"/>
              </a:lnSpc>
              <a:spcBef>
                <a:spcPts val="705"/>
              </a:spcBef>
              <a:buClr>
                <a:srgbClr val="CA802C"/>
              </a:buClr>
              <a:buSzPct val="150000"/>
              <a:buFont typeface="Wingdings"/>
              <a:buChar char=""/>
              <a:tabLst>
                <a:tab pos="753745" algn="l"/>
              </a:tabLst>
            </a:pPr>
            <a:r>
              <a:rPr sz="2400" spc="-5" dirty="0">
                <a:solidFill>
                  <a:srgbClr val="192A35"/>
                </a:solidFill>
                <a:latin typeface="Arial"/>
                <a:cs typeface="Arial"/>
              </a:rPr>
              <a:t>HAZID/HAZOP</a:t>
            </a:r>
            <a:endParaRPr sz="2400">
              <a:latin typeface="Arial"/>
              <a:cs typeface="Arial"/>
            </a:endParaRPr>
          </a:p>
          <a:p>
            <a:pPr marL="753110" lvl="1" indent="-285750">
              <a:lnSpc>
                <a:spcPct val="100000"/>
              </a:lnSpc>
              <a:spcBef>
                <a:spcPts val="700"/>
              </a:spcBef>
              <a:buClr>
                <a:srgbClr val="CA802C"/>
              </a:buClr>
              <a:buSzPct val="150000"/>
              <a:buFont typeface="Wingdings"/>
              <a:buChar char=""/>
              <a:tabLst>
                <a:tab pos="753745" algn="l"/>
              </a:tabLst>
            </a:pPr>
            <a:r>
              <a:rPr sz="2400" spc="-5" dirty="0">
                <a:solidFill>
                  <a:srgbClr val="192A35"/>
                </a:solidFill>
                <a:latin typeface="Arial"/>
                <a:cs typeface="Arial"/>
              </a:rPr>
              <a:t>Design</a:t>
            </a:r>
            <a:r>
              <a:rPr sz="2400" spc="-50" dirty="0">
                <a:solidFill>
                  <a:srgbClr val="192A35"/>
                </a:solidFill>
                <a:latin typeface="Arial"/>
                <a:cs typeface="Arial"/>
              </a:rPr>
              <a:t> </a:t>
            </a:r>
            <a:r>
              <a:rPr sz="2400" spc="-5" dirty="0">
                <a:solidFill>
                  <a:srgbClr val="192A35"/>
                </a:solidFill>
                <a:latin typeface="Arial"/>
                <a:cs typeface="Arial"/>
              </a:rPr>
              <a:t>reviews</a:t>
            </a:r>
            <a:endParaRPr sz="2400">
              <a:latin typeface="Arial"/>
              <a:cs typeface="Arial"/>
            </a:endParaRPr>
          </a:p>
          <a:p>
            <a:pPr marL="753110" lvl="1" indent="-285750">
              <a:lnSpc>
                <a:spcPct val="100000"/>
              </a:lnSpc>
              <a:spcBef>
                <a:spcPts val="695"/>
              </a:spcBef>
              <a:buClr>
                <a:srgbClr val="CA802C"/>
              </a:buClr>
              <a:buSzPct val="150000"/>
              <a:buFont typeface="Wingdings"/>
              <a:buChar char=""/>
              <a:tabLst>
                <a:tab pos="753745" algn="l"/>
              </a:tabLst>
            </a:pPr>
            <a:r>
              <a:rPr sz="2400" spc="-5" dirty="0">
                <a:solidFill>
                  <a:srgbClr val="192A35"/>
                </a:solidFill>
                <a:latin typeface="Arial"/>
                <a:cs typeface="Arial"/>
              </a:rPr>
              <a:t>Plant</a:t>
            </a:r>
            <a:r>
              <a:rPr sz="2400" spc="5" dirty="0">
                <a:solidFill>
                  <a:srgbClr val="192A35"/>
                </a:solidFill>
                <a:latin typeface="Arial"/>
                <a:cs typeface="Arial"/>
              </a:rPr>
              <a:t> </a:t>
            </a:r>
            <a:r>
              <a:rPr sz="2400" spc="-5" dirty="0">
                <a:solidFill>
                  <a:srgbClr val="192A35"/>
                </a:solidFill>
                <a:latin typeface="Arial"/>
                <a:cs typeface="Arial"/>
              </a:rPr>
              <a:t>walk-downs</a:t>
            </a:r>
            <a:endParaRPr sz="2400">
              <a:latin typeface="Arial"/>
              <a:cs typeface="Arial"/>
            </a:endParaRPr>
          </a:p>
          <a:p>
            <a:pPr marL="753110" lvl="1" indent="-285750">
              <a:lnSpc>
                <a:spcPct val="100000"/>
              </a:lnSpc>
              <a:spcBef>
                <a:spcPts val="705"/>
              </a:spcBef>
              <a:buClr>
                <a:srgbClr val="CA802C"/>
              </a:buClr>
              <a:buSzPct val="150000"/>
              <a:buFont typeface="Wingdings"/>
              <a:buChar char=""/>
              <a:tabLst>
                <a:tab pos="753745" algn="l"/>
              </a:tabLst>
            </a:pPr>
            <a:r>
              <a:rPr sz="2400" spc="-5" dirty="0">
                <a:solidFill>
                  <a:srgbClr val="192A35"/>
                </a:solidFill>
                <a:latin typeface="Arial"/>
                <a:cs typeface="Arial"/>
              </a:rPr>
              <a:t>Criticality hazard</a:t>
            </a:r>
            <a:r>
              <a:rPr sz="2400" spc="25" dirty="0">
                <a:solidFill>
                  <a:srgbClr val="192A35"/>
                </a:solidFill>
                <a:latin typeface="Arial"/>
                <a:cs typeface="Arial"/>
              </a:rPr>
              <a:t> </a:t>
            </a:r>
            <a:r>
              <a:rPr sz="2400" spc="-5" dirty="0">
                <a:solidFill>
                  <a:srgbClr val="192A35"/>
                </a:solidFill>
                <a:latin typeface="Arial"/>
                <a:cs typeface="Arial"/>
              </a:rPr>
              <a:t>lists</a:t>
            </a:r>
            <a:endParaRPr sz="2400">
              <a:latin typeface="Arial"/>
              <a:cs typeface="Arial"/>
            </a:endParaRPr>
          </a:p>
          <a:p>
            <a:pPr marL="352425" indent="-340360">
              <a:lnSpc>
                <a:spcPct val="100000"/>
              </a:lnSpc>
              <a:spcBef>
                <a:spcPts val="795"/>
              </a:spcBef>
              <a:buClr>
                <a:srgbClr val="CA802C"/>
              </a:buClr>
              <a:buSzPct val="150000"/>
              <a:buFont typeface="Wingdings"/>
              <a:buChar char=""/>
              <a:tabLst>
                <a:tab pos="353060" algn="l"/>
              </a:tabLst>
            </a:pPr>
            <a:r>
              <a:rPr sz="2400" spc="-5" dirty="0">
                <a:solidFill>
                  <a:srgbClr val="192A35"/>
                </a:solidFill>
                <a:latin typeface="Arial"/>
                <a:cs typeface="Arial"/>
              </a:rPr>
              <a:t>But the fault identification process is not</a:t>
            </a:r>
            <a:r>
              <a:rPr sz="2400" spc="65" dirty="0">
                <a:solidFill>
                  <a:srgbClr val="192A35"/>
                </a:solidFill>
                <a:latin typeface="Arial"/>
                <a:cs typeface="Arial"/>
              </a:rPr>
              <a:t> </a:t>
            </a:r>
            <a:r>
              <a:rPr sz="2400" spc="-5" dirty="0">
                <a:solidFill>
                  <a:srgbClr val="192A35"/>
                </a:solidFill>
                <a:latin typeface="Arial"/>
                <a:cs typeface="Arial"/>
              </a:rPr>
              <a:t>perfect…</a:t>
            </a:r>
            <a:endParaRPr sz="2400">
              <a:latin typeface="Arial"/>
              <a:cs typeface="Arial"/>
            </a:endParaRPr>
          </a:p>
        </p:txBody>
      </p:sp>
      <p:sp>
        <p:nvSpPr>
          <p:cNvPr id="6" name="Date Placeholder 5"/>
          <p:cNvSpPr>
            <a:spLocks noGrp="1"/>
          </p:cNvSpPr>
          <p:nvPr>
            <p:ph type="dt" sz="half" idx="6"/>
          </p:nvPr>
        </p:nvSpPr>
        <p:spPr/>
        <p:txBody>
          <a:bodyPr/>
          <a:lstStyle/>
          <a:p>
            <a:fld id="{E6561772-6EF9-41D4-8EED-755F1192B8C5}"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453326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65" dirty="0"/>
              <a:t> </a:t>
            </a:r>
            <a:r>
              <a:rPr spc="-5" dirty="0"/>
              <a:t>Evolution</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5</a:t>
            </a:fld>
            <a:endParaRPr spc="-5" dirty="0"/>
          </a:p>
        </p:txBody>
      </p:sp>
      <p:sp>
        <p:nvSpPr>
          <p:cNvPr id="3" name="object 3"/>
          <p:cNvSpPr txBox="1"/>
          <p:nvPr/>
        </p:nvSpPr>
        <p:spPr>
          <a:xfrm>
            <a:off x="534499" y="1626679"/>
            <a:ext cx="7620000" cy="305689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Like other nuclear safety documentation, the criticality  safety assessment will need </a:t>
            </a:r>
            <a:r>
              <a:rPr sz="2400" dirty="0">
                <a:solidFill>
                  <a:srgbClr val="192A35"/>
                </a:solidFill>
                <a:latin typeface="Arial"/>
                <a:cs typeface="Arial"/>
              </a:rPr>
              <a:t>to </a:t>
            </a:r>
            <a:r>
              <a:rPr sz="2400" spc="-5" dirty="0">
                <a:solidFill>
                  <a:srgbClr val="192A35"/>
                </a:solidFill>
                <a:latin typeface="Arial"/>
                <a:cs typeface="Arial"/>
              </a:rPr>
              <a:t>evolve through</a:t>
            </a:r>
            <a:r>
              <a:rPr sz="2400" spc="55" dirty="0">
                <a:solidFill>
                  <a:srgbClr val="192A35"/>
                </a:solidFill>
                <a:latin typeface="Arial"/>
                <a:cs typeface="Arial"/>
              </a:rPr>
              <a:t> </a:t>
            </a:r>
            <a:r>
              <a:rPr sz="2400" spc="-5" dirty="0">
                <a:solidFill>
                  <a:srgbClr val="192A35"/>
                </a:solidFill>
                <a:latin typeface="Arial"/>
                <a:cs typeface="Arial"/>
              </a:rPr>
              <a:t>life:</a:t>
            </a:r>
            <a:endParaRPr sz="2400">
              <a:latin typeface="Arial"/>
              <a:cs typeface="Arial"/>
            </a:endParaRPr>
          </a:p>
          <a:p>
            <a:pPr marL="754380" lvl="1" indent="-285115">
              <a:lnSpc>
                <a:spcPct val="100000"/>
              </a:lnSpc>
              <a:spcBef>
                <a:spcPts val="700"/>
              </a:spcBef>
              <a:buClr>
                <a:srgbClr val="CA802C"/>
              </a:buClr>
              <a:buSzPct val="150000"/>
              <a:buFont typeface="Wingdings"/>
              <a:buChar char=""/>
              <a:tabLst>
                <a:tab pos="755015" algn="l"/>
              </a:tabLst>
            </a:pPr>
            <a:r>
              <a:rPr sz="2000" dirty="0">
                <a:solidFill>
                  <a:srgbClr val="192A35"/>
                </a:solidFill>
                <a:latin typeface="Arial"/>
                <a:cs typeface="Arial"/>
              </a:rPr>
              <a:t>New (or </a:t>
            </a:r>
            <a:r>
              <a:rPr sz="2000" spc="-5" dirty="0">
                <a:solidFill>
                  <a:srgbClr val="192A35"/>
                </a:solidFill>
                <a:latin typeface="Arial"/>
                <a:cs typeface="Arial"/>
              </a:rPr>
              <a:t>modified) </a:t>
            </a:r>
            <a:r>
              <a:rPr sz="2000" dirty="0">
                <a:solidFill>
                  <a:srgbClr val="192A35"/>
                </a:solidFill>
                <a:latin typeface="Arial"/>
                <a:cs typeface="Arial"/>
              </a:rPr>
              <a:t>processes may be</a:t>
            </a:r>
            <a:r>
              <a:rPr sz="2000" spc="-140" dirty="0">
                <a:solidFill>
                  <a:srgbClr val="192A35"/>
                </a:solidFill>
                <a:latin typeface="Arial"/>
                <a:cs typeface="Arial"/>
              </a:rPr>
              <a:t> </a:t>
            </a:r>
            <a:r>
              <a:rPr sz="2000" dirty="0">
                <a:solidFill>
                  <a:srgbClr val="192A35"/>
                </a:solidFill>
                <a:latin typeface="Arial"/>
                <a:cs typeface="Arial"/>
              </a:rPr>
              <a:t>needed</a:t>
            </a:r>
            <a:endParaRPr sz="2000">
              <a:latin typeface="Arial"/>
              <a:cs typeface="Arial"/>
            </a:endParaRPr>
          </a:p>
          <a:p>
            <a:pPr marL="754380" lvl="1" indent="-285115">
              <a:lnSpc>
                <a:spcPct val="100000"/>
              </a:lnSpc>
              <a:spcBef>
                <a:spcPts val="705"/>
              </a:spcBef>
              <a:buClr>
                <a:srgbClr val="CA802C"/>
              </a:buClr>
              <a:buSzPct val="150000"/>
              <a:buFont typeface="Wingdings"/>
              <a:buChar char=""/>
              <a:tabLst>
                <a:tab pos="755015" algn="l"/>
              </a:tabLst>
            </a:pPr>
            <a:r>
              <a:rPr sz="2000" dirty="0">
                <a:solidFill>
                  <a:srgbClr val="192A35"/>
                </a:solidFill>
                <a:latin typeface="Arial"/>
                <a:cs typeface="Arial"/>
              </a:rPr>
              <a:t>Near misses may be</a:t>
            </a:r>
            <a:r>
              <a:rPr sz="2000" spc="-85" dirty="0">
                <a:solidFill>
                  <a:srgbClr val="192A35"/>
                </a:solidFill>
                <a:latin typeface="Arial"/>
                <a:cs typeface="Arial"/>
              </a:rPr>
              <a:t> </a:t>
            </a:r>
            <a:r>
              <a:rPr sz="2000" spc="-5" dirty="0">
                <a:solidFill>
                  <a:srgbClr val="192A35"/>
                </a:solidFill>
                <a:latin typeface="Arial"/>
                <a:cs typeface="Arial"/>
              </a:rPr>
              <a:t>identified</a:t>
            </a:r>
            <a:endParaRPr sz="2000">
              <a:latin typeface="Arial"/>
              <a:cs typeface="Arial"/>
            </a:endParaRPr>
          </a:p>
          <a:p>
            <a:pPr marL="754380" lvl="1" indent="-285115">
              <a:lnSpc>
                <a:spcPct val="100000"/>
              </a:lnSpc>
              <a:spcBef>
                <a:spcPts val="700"/>
              </a:spcBef>
              <a:buClr>
                <a:srgbClr val="CA802C"/>
              </a:buClr>
              <a:buSzPct val="150000"/>
              <a:buFont typeface="Wingdings"/>
              <a:buChar char=""/>
              <a:tabLst>
                <a:tab pos="755015" algn="l"/>
              </a:tabLst>
            </a:pPr>
            <a:r>
              <a:rPr sz="2000" spc="-5" dirty="0">
                <a:solidFill>
                  <a:srgbClr val="192A35"/>
                </a:solidFill>
                <a:latin typeface="Arial"/>
                <a:cs typeface="Arial"/>
              </a:rPr>
              <a:t>Additional faults </a:t>
            </a:r>
            <a:r>
              <a:rPr sz="2000" dirty="0">
                <a:solidFill>
                  <a:srgbClr val="192A35"/>
                </a:solidFill>
                <a:latin typeface="Arial"/>
                <a:cs typeface="Arial"/>
              </a:rPr>
              <a:t>may become</a:t>
            </a:r>
            <a:r>
              <a:rPr sz="2000" spc="-65" dirty="0">
                <a:solidFill>
                  <a:srgbClr val="192A35"/>
                </a:solidFill>
                <a:latin typeface="Arial"/>
                <a:cs typeface="Arial"/>
              </a:rPr>
              <a:t> </a:t>
            </a:r>
            <a:r>
              <a:rPr sz="2000" dirty="0">
                <a:solidFill>
                  <a:srgbClr val="192A35"/>
                </a:solidFill>
                <a:latin typeface="Arial"/>
                <a:cs typeface="Arial"/>
              </a:rPr>
              <a:t>apparent</a:t>
            </a:r>
            <a:endParaRPr sz="2000">
              <a:latin typeface="Arial"/>
              <a:cs typeface="Arial"/>
            </a:endParaRPr>
          </a:p>
          <a:p>
            <a:pPr marL="754380" marR="210185" lvl="1" indent="-285115">
              <a:lnSpc>
                <a:spcPct val="100000"/>
              </a:lnSpc>
              <a:spcBef>
                <a:spcPts val="695"/>
              </a:spcBef>
              <a:buClr>
                <a:srgbClr val="CA802C"/>
              </a:buClr>
              <a:buSzPct val="150000"/>
              <a:buFont typeface="Wingdings"/>
              <a:buChar char=""/>
              <a:tabLst>
                <a:tab pos="755015" algn="l"/>
              </a:tabLst>
            </a:pPr>
            <a:r>
              <a:rPr sz="2000" spc="-5" dirty="0">
                <a:solidFill>
                  <a:srgbClr val="192A35"/>
                </a:solidFill>
                <a:latin typeface="Arial"/>
                <a:cs typeface="Arial"/>
              </a:rPr>
              <a:t>Modifications (i.e. to the building) </a:t>
            </a:r>
            <a:r>
              <a:rPr sz="2000" dirty="0">
                <a:solidFill>
                  <a:srgbClr val="192A35"/>
                </a:solidFill>
                <a:latin typeface="Arial"/>
                <a:cs typeface="Arial"/>
              </a:rPr>
              <a:t>may </a:t>
            </a:r>
            <a:r>
              <a:rPr sz="2000" spc="-5" dirty="0">
                <a:solidFill>
                  <a:srgbClr val="192A35"/>
                </a:solidFill>
                <a:latin typeface="Arial"/>
                <a:cs typeface="Arial"/>
              </a:rPr>
              <a:t>have implications for  criticality</a:t>
            </a:r>
            <a:endParaRPr sz="2000">
              <a:latin typeface="Arial"/>
              <a:cs typeface="Arial"/>
            </a:endParaRPr>
          </a:p>
          <a:p>
            <a:pPr marL="754380" lvl="1" indent="-285115">
              <a:lnSpc>
                <a:spcPct val="100000"/>
              </a:lnSpc>
              <a:spcBef>
                <a:spcPts val="705"/>
              </a:spcBef>
              <a:buClr>
                <a:srgbClr val="CA802C"/>
              </a:buClr>
              <a:buSzPct val="150000"/>
              <a:buFont typeface="Wingdings"/>
              <a:buChar char=""/>
              <a:tabLst>
                <a:tab pos="755015" algn="l"/>
              </a:tabLst>
            </a:pPr>
            <a:r>
              <a:rPr sz="2000" spc="-5" dirty="0">
                <a:solidFill>
                  <a:srgbClr val="192A35"/>
                </a:solidFill>
                <a:latin typeface="Arial"/>
                <a:cs typeface="Arial"/>
              </a:rPr>
              <a:t>Aging </a:t>
            </a:r>
            <a:r>
              <a:rPr sz="2000" dirty="0">
                <a:solidFill>
                  <a:srgbClr val="192A35"/>
                </a:solidFill>
                <a:latin typeface="Arial"/>
                <a:cs typeface="Arial"/>
              </a:rPr>
              <a:t>of </a:t>
            </a:r>
            <a:r>
              <a:rPr sz="2000" spc="-5" dirty="0">
                <a:solidFill>
                  <a:srgbClr val="192A35"/>
                </a:solidFill>
                <a:latin typeface="Arial"/>
                <a:cs typeface="Arial"/>
              </a:rPr>
              <a:t>materials </a:t>
            </a:r>
            <a:r>
              <a:rPr sz="2000" dirty="0">
                <a:solidFill>
                  <a:srgbClr val="192A35"/>
                </a:solidFill>
                <a:latin typeface="Arial"/>
                <a:cs typeface="Arial"/>
              </a:rPr>
              <a:t>may cause an increased </a:t>
            </a:r>
            <a:r>
              <a:rPr sz="2000" spc="-5" dirty="0">
                <a:solidFill>
                  <a:srgbClr val="192A35"/>
                </a:solidFill>
                <a:latin typeface="Arial"/>
                <a:cs typeface="Arial"/>
              </a:rPr>
              <a:t>criticality</a:t>
            </a:r>
            <a:r>
              <a:rPr sz="2000" spc="-105" dirty="0">
                <a:solidFill>
                  <a:srgbClr val="192A35"/>
                </a:solidFill>
                <a:latin typeface="Arial"/>
                <a:cs typeface="Arial"/>
              </a:rPr>
              <a:t> </a:t>
            </a:r>
            <a:r>
              <a:rPr sz="2000" dirty="0">
                <a:solidFill>
                  <a:srgbClr val="192A35"/>
                </a:solidFill>
                <a:latin typeface="Arial"/>
                <a:cs typeface="Arial"/>
              </a:rPr>
              <a:t>hazard</a:t>
            </a:r>
            <a:endParaRPr sz="2000">
              <a:latin typeface="Arial"/>
              <a:cs typeface="Arial"/>
            </a:endParaRPr>
          </a:p>
        </p:txBody>
      </p:sp>
      <p:sp>
        <p:nvSpPr>
          <p:cNvPr id="6" name="Date Placeholder 5"/>
          <p:cNvSpPr>
            <a:spLocks noGrp="1"/>
          </p:cNvSpPr>
          <p:nvPr>
            <p:ph type="dt" sz="half" idx="6"/>
          </p:nvPr>
        </p:nvSpPr>
        <p:spPr/>
        <p:txBody>
          <a:bodyPr/>
          <a:lstStyle/>
          <a:p>
            <a:fld id="{856BF5B3-42DE-4F3B-967D-9F58F4A701E2}"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6</a:t>
            </a:fld>
            <a:endParaRPr spc="-5" dirty="0"/>
          </a:p>
        </p:txBody>
      </p:sp>
      <p:sp>
        <p:nvSpPr>
          <p:cNvPr id="3" name="object 3"/>
          <p:cNvSpPr txBox="1"/>
          <p:nvPr/>
        </p:nvSpPr>
        <p:spPr>
          <a:xfrm>
            <a:off x="534499" y="1590103"/>
            <a:ext cx="7823834" cy="2796540"/>
          </a:xfrm>
          <a:prstGeom prst="rect">
            <a:avLst/>
          </a:prstGeom>
        </p:spPr>
        <p:txBody>
          <a:bodyPr vert="horz" wrap="square" lIns="0" tIns="53975" rIns="0" bIns="0" rtlCol="0">
            <a:spAutoFit/>
          </a:bodyPr>
          <a:lstStyle/>
          <a:p>
            <a:pPr marL="353695" marR="5080" indent="-341630">
              <a:lnSpc>
                <a:spcPts val="2590"/>
              </a:lnSpc>
              <a:spcBef>
                <a:spcPts val="425"/>
              </a:spcBef>
              <a:buClr>
                <a:srgbClr val="CA802C"/>
              </a:buClr>
              <a:buSzPct val="150000"/>
              <a:buFont typeface="Wingdings"/>
              <a:buChar char=""/>
              <a:tabLst>
                <a:tab pos="354330" algn="l"/>
              </a:tabLst>
            </a:pPr>
            <a:r>
              <a:rPr sz="2400" spc="-5" dirty="0">
                <a:solidFill>
                  <a:srgbClr val="192A35"/>
                </a:solidFill>
                <a:latin typeface="Arial"/>
                <a:cs typeface="Arial"/>
              </a:rPr>
              <a:t>One of the more difficult tasks of a criticality safety  specialist is proper documentation of the establishment  of controlled parameters and basis for nuclear criticality  safety limits derived </a:t>
            </a:r>
            <a:r>
              <a:rPr sz="2400" dirty="0">
                <a:solidFill>
                  <a:srgbClr val="192A35"/>
                </a:solidFill>
                <a:latin typeface="Arial"/>
                <a:cs typeface="Arial"/>
              </a:rPr>
              <a:t>for </a:t>
            </a:r>
            <a:r>
              <a:rPr sz="2400" spc="-5" dirty="0">
                <a:solidFill>
                  <a:srgbClr val="192A35"/>
                </a:solidFill>
                <a:latin typeface="Arial"/>
                <a:cs typeface="Arial"/>
              </a:rPr>
              <a:t>the controlled</a:t>
            </a:r>
            <a:r>
              <a:rPr sz="2400" spc="40" dirty="0">
                <a:solidFill>
                  <a:srgbClr val="192A35"/>
                </a:solidFill>
                <a:latin typeface="Arial"/>
                <a:cs typeface="Arial"/>
              </a:rPr>
              <a:t> </a:t>
            </a:r>
            <a:r>
              <a:rPr sz="2400" spc="-5" dirty="0">
                <a:solidFill>
                  <a:srgbClr val="192A35"/>
                </a:solidFill>
                <a:latin typeface="Arial"/>
                <a:cs typeface="Arial"/>
              </a:rPr>
              <a:t>parameters</a:t>
            </a:r>
            <a:endParaRPr sz="2400">
              <a:latin typeface="Arial"/>
              <a:cs typeface="Arial"/>
            </a:endParaRPr>
          </a:p>
          <a:p>
            <a:pPr marL="353695" marR="108585" indent="-341630">
              <a:lnSpc>
                <a:spcPts val="2590"/>
              </a:lnSpc>
              <a:spcBef>
                <a:spcPts val="800"/>
              </a:spcBef>
              <a:buClr>
                <a:srgbClr val="CA802C"/>
              </a:buClr>
              <a:buSzPct val="150000"/>
              <a:buFont typeface="Wingdings"/>
              <a:buChar char=""/>
              <a:tabLst>
                <a:tab pos="354330" algn="l"/>
              </a:tabLst>
            </a:pPr>
            <a:r>
              <a:rPr sz="2400" dirty="0">
                <a:solidFill>
                  <a:srgbClr val="192A35"/>
                </a:solidFill>
                <a:latin typeface="Arial"/>
                <a:cs typeface="Arial"/>
              </a:rPr>
              <a:t>In </a:t>
            </a:r>
            <a:r>
              <a:rPr sz="2400" spc="-5" dirty="0">
                <a:solidFill>
                  <a:srgbClr val="192A35"/>
                </a:solidFill>
                <a:latin typeface="Arial"/>
                <a:cs typeface="Arial"/>
              </a:rPr>
              <a:t>addition, clear specifications of associated control  requirements and functionality </a:t>
            </a:r>
            <a:r>
              <a:rPr sz="2400" dirty="0">
                <a:solidFill>
                  <a:srgbClr val="192A35"/>
                </a:solidFill>
                <a:latin typeface="Arial"/>
                <a:cs typeface="Arial"/>
              </a:rPr>
              <a:t>to </a:t>
            </a:r>
            <a:r>
              <a:rPr sz="2400" spc="-5" dirty="0">
                <a:solidFill>
                  <a:srgbClr val="192A35"/>
                </a:solidFill>
                <a:latin typeface="Arial"/>
                <a:cs typeface="Arial"/>
              </a:rPr>
              <a:t>safely operate a  process or facility that contains fissile material must </a:t>
            </a:r>
            <a:r>
              <a:rPr sz="2400" spc="-10" dirty="0">
                <a:solidFill>
                  <a:srgbClr val="192A35"/>
                </a:solidFill>
                <a:latin typeface="Arial"/>
                <a:cs typeface="Arial"/>
              </a:rPr>
              <a:t>be  </a:t>
            </a:r>
            <a:r>
              <a:rPr sz="2400" spc="-5" dirty="0">
                <a:solidFill>
                  <a:srgbClr val="192A35"/>
                </a:solidFill>
                <a:latin typeface="Arial"/>
                <a:cs typeface="Arial"/>
              </a:rPr>
              <a:t>clearly communicated </a:t>
            </a:r>
            <a:r>
              <a:rPr sz="2400" dirty="0">
                <a:solidFill>
                  <a:srgbClr val="192A35"/>
                </a:solidFill>
                <a:latin typeface="Arial"/>
                <a:cs typeface="Arial"/>
              </a:rPr>
              <a:t>to </a:t>
            </a:r>
            <a:r>
              <a:rPr sz="2400" spc="-5" dirty="0">
                <a:solidFill>
                  <a:srgbClr val="192A35"/>
                </a:solidFill>
                <a:latin typeface="Arial"/>
                <a:cs typeface="Arial"/>
              </a:rPr>
              <a:t>operating</a:t>
            </a:r>
            <a:r>
              <a:rPr sz="2400" spc="40" dirty="0">
                <a:solidFill>
                  <a:srgbClr val="192A35"/>
                </a:solidFill>
                <a:latin typeface="Arial"/>
                <a:cs typeface="Arial"/>
              </a:rPr>
              <a:t> </a:t>
            </a:r>
            <a:r>
              <a:rPr sz="2400" spc="-5" dirty="0">
                <a:solidFill>
                  <a:srgbClr val="192A35"/>
                </a:solidFill>
                <a:latin typeface="Arial"/>
                <a:cs typeface="Arial"/>
              </a:rPr>
              <a:t>personnel</a:t>
            </a:r>
            <a:endParaRPr sz="2400">
              <a:latin typeface="Arial"/>
              <a:cs typeface="Arial"/>
            </a:endParaRPr>
          </a:p>
        </p:txBody>
      </p:sp>
      <p:sp>
        <p:nvSpPr>
          <p:cNvPr id="6" name="Date Placeholder 5"/>
          <p:cNvSpPr>
            <a:spLocks noGrp="1"/>
          </p:cNvSpPr>
          <p:nvPr>
            <p:ph type="dt" sz="half" idx="6"/>
          </p:nvPr>
        </p:nvSpPr>
        <p:spPr/>
        <p:txBody>
          <a:bodyPr/>
          <a:lstStyle/>
          <a:p>
            <a:fld id="{735855CD-DF66-45C4-8363-91790A8AE8E3}"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7</a:t>
            </a:fld>
            <a:endParaRPr spc="-5" dirty="0"/>
          </a:p>
        </p:txBody>
      </p:sp>
      <p:sp>
        <p:nvSpPr>
          <p:cNvPr id="3" name="object 3"/>
          <p:cNvSpPr txBox="1"/>
          <p:nvPr/>
        </p:nvSpPr>
        <p:spPr>
          <a:xfrm>
            <a:off x="534499" y="1626679"/>
            <a:ext cx="7490459" cy="756920"/>
          </a:xfrm>
          <a:prstGeom prst="rect">
            <a:avLst/>
          </a:prstGeom>
        </p:spPr>
        <p:txBody>
          <a:bodyPr vert="horz" wrap="square" lIns="0" tIns="12700" rIns="0" bIns="0" rtlCol="0">
            <a:spAutoFit/>
          </a:bodyPr>
          <a:lstStyle/>
          <a:p>
            <a:pPr marL="353695" marR="508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Standards and regulation provide a framework that  should be followed </a:t>
            </a:r>
            <a:r>
              <a:rPr sz="2400" dirty="0">
                <a:solidFill>
                  <a:srgbClr val="192A35"/>
                </a:solidFill>
                <a:latin typeface="Arial"/>
                <a:cs typeface="Arial"/>
              </a:rPr>
              <a:t>to </a:t>
            </a:r>
            <a:r>
              <a:rPr sz="2400" spc="-5" dirty="0">
                <a:solidFill>
                  <a:srgbClr val="192A35"/>
                </a:solidFill>
                <a:latin typeface="Arial"/>
                <a:cs typeface="Arial"/>
              </a:rPr>
              <a:t>ensure nuclear criticality</a:t>
            </a:r>
            <a:r>
              <a:rPr sz="2400" spc="105" dirty="0">
                <a:solidFill>
                  <a:srgbClr val="192A35"/>
                </a:solidFill>
                <a:latin typeface="Arial"/>
                <a:cs typeface="Arial"/>
              </a:rPr>
              <a:t> </a:t>
            </a:r>
            <a:r>
              <a:rPr sz="2400" spc="-5" dirty="0">
                <a:solidFill>
                  <a:srgbClr val="192A35"/>
                </a:solidFill>
                <a:latin typeface="Arial"/>
                <a:cs typeface="Arial"/>
              </a:rPr>
              <a:t>safety</a:t>
            </a:r>
            <a:endParaRPr sz="2400">
              <a:latin typeface="Arial"/>
              <a:cs typeface="Arial"/>
            </a:endParaRPr>
          </a:p>
        </p:txBody>
      </p:sp>
      <p:sp>
        <p:nvSpPr>
          <p:cNvPr id="6" name="Date Placeholder 5"/>
          <p:cNvSpPr>
            <a:spLocks noGrp="1"/>
          </p:cNvSpPr>
          <p:nvPr>
            <p:ph type="dt" sz="half" idx="6"/>
          </p:nvPr>
        </p:nvSpPr>
        <p:spPr/>
        <p:txBody>
          <a:bodyPr/>
          <a:lstStyle/>
          <a:p>
            <a:fld id="{F3D41ACB-5470-494B-80CF-5831127FD771}"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8</a:t>
            </a:fld>
            <a:endParaRPr spc="-5" dirty="0"/>
          </a:p>
        </p:txBody>
      </p:sp>
      <p:sp>
        <p:nvSpPr>
          <p:cNvPr id="3" name="object 3"/>
          <p:cNvSpPr txBox="1"/>
          <p:nvPr/>
        </p:nvSpPr>
        <p:spPr>
          <a:xfrm>
            <a:off x="534499" y="1553527"/>
            <a:ext cx="7872095" cy="2642235"/>
          </a:xfrm>
          <a:prstGeom prst="rect">
            <a:avLst/>
          </a:prstGeom>
        </p:spPr>
        <p:txBody>
          <a:bodyPr vert="horz" wrap="square" lIns="0" tIns="85725" rIns="0" bIns="0" rtlCol="0">
            <a:spAutoFit/>
          </a:bodyPr>
          <a:lstStyle/>
          <a:p>
            <a:pPr marL="353695" marR="360045" indent="-341630">
              <a:lnSpc>
                <a:spcPct val="80000"/>
              </a:lnSpc>
              <a:spcBef>
                <a:spcPts val="675"/>
              </a:spcBef>
              <a:buClr>
                <a:srgbClr val="CA802C"/>
              </a:buClr>
              <a:buSzPct val="150000"/>
              <a:buFont typeface="Wingdings"/>
              <a:buChar char=""/>
              <a:tabLst>
                <a:tab pos="354330" algn="l"/>
              </a:tabLst>
            </a:pPr>
            <a:r>
              <a:rPr sz="2400" spc="-5" dirty="0">
                <a:solidFill>
                  <a:srgbClr val="192A35"/>
                </a:solidFill>
                <a:latin typeface="Arial"/>
                <a:cs typeface="Arial"/>
              </a:rPr>
              <a:t>ANSI/ANS -8.19-(1996), “Administrative Practices for  Nuclear Criticality Safety,” Section 8, states</a:t>
            </a:r>
            <a:r>
              <a:rPr sz="2400" spc="50" dirty="0">
                <a:solidFill>
                  <a:srgbClr val="192A35"/>
                </a:solidFill>
                <a:latin typeface="Arial"/>
                <a:cs typeface="Arial"/>
              </a:rPr>
              <a:t> </a:t>
            </a:r>
            <a:r>
              <a:rPr sz="2400" spc="-5" dirty="0">
                <a:solidFill>
                  <a:srgbClr val="192A35"/>
                </a:solidFill>
                <a:latin typeface="Arial"/>
                <a:cs typeface="Arial"/>
              </a:rPr>
              <a:t>that,</a:t>
            </a:r>
            <a:endParaRPr sz="2400">
              <a:latin typeface="Arial"/>
              <a:cs typeface="Arial"/>
            </a:endParaRPr>
          </a:p>
          <a:p>
            <a:pPr>
              <a:lnSpc>
                <a:spcPct val="100000"/>
              </a:lnSpc>
              <a:spcBef>
                <a:spcPts val="30"/>
              </a:spcBef>
            </a:pPr>
            <a:endParaRPr sz="3350">
              <a:latin typeface="Arial"/>
              <a:cs typeface="Arial"/>
            </a:endParaRPr>
          </a:p>
          <a:p>
            <a:pPr marL="353695" marR="5080">
              <a:lnSpc>
                <a:spcPts val="2300"/>
              </a:lnSpc>
            </a:pPr>
            <a:r>
              <a:rPr sz="2400" spc="-5" dirty="0">
                <a:solidFill>
                  <a:srgbClr val="192A35"/>
                </a:solidFill>
                <a:latin typeface="Arial"/>
                <a:cs typeface="Arial"/>
              </a:rPr>
              <a:t>“Before the start of a new operation with fissile material,  or before an existing operation is changed, it shall </a:t>
            </a:r>
            <a:r>
              <a:rPr sz="2400" spc="-10" dirty="0">
                <a:solidFill>
                  <a:srgbClr val="192A35"/>
                </a:solidFill>
                <a:latin typeface="Arial"/>
                <a:cs typeface="Arial"/>
              </a:rPr>
              <a:t>be  </a:t>
            </a:r>
            <a:r>
              <a:rPr sz="2400" spc="-5" dirty="0">
                <a:solidFill>
                  <a:srgbClr val="192A35"/>
                </a:solidFill>
                <a:latin typeface="Arial"/>
                <a:cs typeface="Arial"/>
              </a:rPr>
              <a:t>determined and documented that the entire process will  be subcritical under both normal and credible abnormal  conditions.”</a:t>
            </a:r>
            <a:endParaRPr sz="2400">
              <a:latin typeface="Arial"/>
              <a:cs typeface="Arial"/>
            </a:endParaRPr>
          </a:p>
        </p:txBody>
      </p:sp>
      <p:sp>
        <p:nvSpPr>
          <p:cNvPr id="6" name="Date Placeholder 5"/>
          <p:cNvSpPr>
            <a:spLocks noGrp="1"/>
          </p:cNvSpPr>
          <p:nvPr>
            <p:ph type="dt" sz="half" idx="6"/>
          </p:nvPr>
        </p:nvSpPr>
        <p:spPr/>
        <p:txBody>
          <a:bodyPr/>
          <a:lstStyle/>
          <a:p>
            <a:fld id="{547CC9C7-AA5E-49F2-9A28-C5C6ABE0D65A}"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499" y="410908"/>
            <a:ext cx="5010785" cy="452120"/>
          </a:xfrm>
          <a:prstGeom prst="rect">
            <a:avLst/>
          </a:prstGeom>
        </p:spPr>
        <p:txBody>
          <a:bodyPr vert="horz" wrap="square" lIns="0" tIns="12065" rIns="0" bIns="0" rtlCol="0">
            <a:spAutoFit/>
          </a:bodyPr>
          <a:lstStyle/>
          <a:p>
            <a:pPr marL="12700">
              <a:lnSpc>
                <a:spcPct val="100000"/>
              </a:lnSpc>
              <a:spcBef>
                <a:spcPts val="95"/>
              </a:spcBef>
            </a:pPr>
            <a:r>
              <a:rPr dirty="0"/>
              <a:t>Criticality Safety</a:t>
            </a:r>
            <a:r>
              <a:rPr spc="-45" dirty="0"/>
              <a:t> </a:t>
            </a:r>
            <a:r>
              <a:rPr spc="-5" dirty="0"/>
              <a:t>Assessment</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2090"/>
              </a:lnSpc>
            </a:pPr>
            <a:fld id="{81D60167-4931-47E6-BA6A-407CBD079E47}" type="slidenum">
              <a:rPr spc="-5" dirty="0"/>
              <a:pPr marL="38100">
                <a:lnSpc>
                  <a:spcPts val="2090"/>
                </a:lnSpc>
              </a:pPr>
              <a:t>9</a:t>
            </a:fld>
            <a:endParaRPr spc="-5" dirty="0"/>
          </a:p>
        </p:txBody>
      </p:sp>
      <p:sp>
        <p:nvSpPr>
          <p:cNvPr id="3" name="object 3"/>
          <p:cNvSpPr txBox="1"/>
          <p:nvPr/>
        </p:nvSpPr>
        <p:spPr>
          <a:xfrm>
            <a:off x="534499" y="1626679"/>
            <a:ext cx="7908925" cy="2686685"/>
          </a:xfrm>
          <a:prstGeom prst="rect">
            <a:avLst/>
          </a:prstGeom>
        </p:spPr>
        <p:txBody>
          <a:bodyPr vert="horz" wrap="square" lIns="0" tIns="12700" rIns="0" bIns="0" rtlCol="0">
            <a:spAutoFit/>
          </a:bodyPr>
          <a:lstStyle/>
          <a:p>
            <a:pPr marL="353695" marR="509270" indent="-341630">
              <a:lnSpc>
                <a:spcPct val="100000"/>
              </a:lnSpc>
              <a:spcBef>
                <a:spcPts val="100"/>
              </a:spcBef>
              <a:buClr>
                <a:srgbClr val="CA802C"/>
              </a:buClr>
              <a:buSzPct val="150000"/>
              <a:buFont typeface="Wingdings"/>
              <a:buChar char=""/>
              <a:tabLst>
                <a:tab pos="354330" algn="l"/>
              </a:tabLst>
            </a:pPr>
            <a:r>
              <a:rPr sz="2400" spc="-5" dirty="0">
                <a:solidFill>
                  <a:srgbClr val="192A35"/>
                </a:solidFill>
                <a:latin typeface="Arial"/>
                <a:cs typeface="Arial"/>
              </a:rPr>
              <a:t>Nuclear criticality safety assessments “shall </a:t>
            </a:r>
            <a:r>
              <a:rPr sz="2400" spc="-10" dirty="0">
                <a:solidFill>
                  <a:srgbClr val="192A35"/>
                </a:solidFill>
                <a:latin typeface="Arial"/>
                <a:cs typeface="Arial"/>
              </a:rPr>
              <a:t>be  </a:t>
            </a:r>
            <a:r>
              <a:rPr sz="2400" spc="-5" dirty="0">
                <a:solidFill>
                  <a:srgbClr val="192A35"/>
                </a:solidFill>
                <a:latin typeface="Arial"/>
                <a:cs typeface="Arial"/>
              </a:rPr>
              <a:t>documented with sufficient detail, clarity, and lack of  ambiguity </a:t>
            </a:r>
            <a:r>
              <a:rPr sz="2400" dirty="0">
                <a:solidFill>
                  <a:srgbClr val="192A35"/>
                </a:solidFill>
                <a:latin typeface="Arial"/>
                <a:cs typeface="Arial"/>
              </a:rPr>
              <a:t>to </a:t>
            </a:r>
            <a:r>
              <a:rPr sz="2400" spc="-5" dirty="0">
                <a:solidFill>
                  <a:srgbClr val="192A35"/>
                </a:solidFill>
                <a:latin typeface="Arial"/>
                <a:cs typeface="Arial"/>
              </a:rPr>
              <a:t>allow independent judgment of</a:t>
            </a:r>
            <a:r>
              <a:rPr sz="2400" spc="90" dirty="0">
                <a:solidFill>
                  <a:srgbClr val="192A35"/>
                </a:solidFill>
                <a:latin typeface="Arial"/>
                <a:cs typeface="Arial"/>
              </a:rPr>
              <a:t> </a:t>
            </a:r>
            <a:r>
              <a:rPr sz="2400" spc="-5" dirty="0">
                <a:solidFill>
                  <a:srgbClr val="192A35"/>
                </a:solidFill>
                <a:latin typeface="Arial"/>
                <a:cs typeface="Arial"/>
              </a:rPr>
              <a:t>results.”</a:t>
            </a:r>
            <a:endParaRPr sz="2400">
              <a:latin typeface="Arial"/>
              <a:cs typeface="Arial"/>
            </a:endParaRPr>
          </a:p>
          <a:p>
            <a:pPr marL="353695" marR="5080" indent="-341630">
              <a:lnSpc>
                <a:spcPct val="100000"/>
              </a:lnSpc>
              <a:spcBef>
                <a:spcPts val="790"/>
              </a:spcBef>
              <a:buClr>
                <a:srgbClr val="CA802C"/>
              </a:buClr>
              <a:buSzPct val="150000"/>
              <a:buFont typeface="Wingdings"/>
              <a:buChar char=""/>
              <a:tabLst>
                <a:tab pos="354330" algn="l"/>
              </a:tabLst>
            </a:pPr>
            <a:r>
              <a:rPr sz="2400" spc="-5" dirty="0">
                <a:solidFill>
                  <a:srgbClr val="192A35"/>
                </a:solidFill>
                <a:latin typeface="Arial"/>
                <a:cs typeface="Arial"/>
              </a:rPr>
              <a:t>To facilitate this, a criticality safety specialist must </a:t>
            </a:r>
            <a:r>
              <a:rPr sz="2400" spc="-10" dirty="0">
                <a:solidFill>
                  <a:srgbClr val="192A35"/>
                </a:solidFill>
                <a:latin typeface="Arial"/>
                <a:cs typeface="Arial"/>
              </a:rPr>
              <a:t>be  </a:t>
            </a:r>
            <a:r>
              <a:rPr sz="2400" spc="-5" dirty="0">
                <a:solidFill>
                  <a:srgbClr val="192A35"/>
                </a:solidFill>
                <a:latin typeface="Arial"/>
                <a:cs typeface="Arial"/>
              </a:rPr>
              <a:t>knowledgeable of operations that govern fissile  processes and must have a firm grasp of the analytic  tools and their limitations and standards and</a:t>
            </a:r>
            <a:r>
              <a:rPr sz="2400" spc="65" dirty="0">
                <a:solidFill>
                  <a:srgbClr val="192A35"/>
                </a:solidFill>
                <a:latin typeface="Arial"/>
                <a:cs typeface="Arial"/>
              </a:rPr>
              <a:t> </a:t>
            </a:r>
            <a:r>
              <a:rPr sz="2400" spc="-5" dirty="0">
                <a:solidFill>
                  <a:srgbClr val="192A35"/>
                </a:solidFill>
                <a:latin typeface="Arial"/>
                <a:cs typeface="Arial"/>
              </a:rPr>
              <a:t>regulations</a:t>
            </a:r>
            <a:endParaRPr sz="2400">
              <a:latin typeface="Arial"/>
              <a:cs typeface="Arial"/>
            </a:endParaRPr>
          </a:p>
        </p:txBody>
      </p:sp>
      <p:sp>
        <p:nvSpPr>
          <p:cNvPr id="6" name="Date Placeholder 5"/>
          <p:cNvSpPr>
            <a:spLocks noGrp="1"/>
          </p:cNvSpPr>
          <p:nvPr>
            <p:ph type="dt" sz="half" idx="6"/>
          </p:nvPr>
        </p:nvSpPr>
        <p:spPr/>
        <p:txBody>
          <a:bodyPr/>
          <a:lstStyle/>
          <a:p>
            <a:fld id="{A5FB27ED-7F6A-45B4-A86A-9EB7C53C94A7}" type="datetime1">
              <a:rPr lang="en-US" smtClean="0"/>
              <a:pPr/>
              <a:t>2/3/2021</a:t>
            </a:fld>
            <a:endParaRPr lang="en-US"/>
          </a:p>
        </p:txBody>
      </p:sp>
      <p:sp>
        <p:nvSpPr>
          <p:cNvPr id="8" name="Footer Placeholder 6"/>
          <p:cNvSpPr txBox="1">
            <a:spLocks/>
          </p:cNvSpPr>
          <p:nvPr/>
        </p:nvSpPr>
        <p:spPr>
          <a:xfrm>
            <a:off x="1828801" y="6525727"/>
            <a:ext cx="5486399" cy="408473"/>
          </a:xfrm>
          <a:prstGeom prst="rect">
            <a:avLst/>
          </a:prstGeom>
        </p:spPr>
        <p:txBody>
          <a:bodyPr wrap="square" lIns="0" tIns="0" rIns="0" bIns="0">
            <a:spAutoFit/>
          </a:bodyPr>
          <a:lstStyle/>
          <a:p>
            <a:pPr marL="12700" marR="0" lvl="0" indent="0" algn="l" defTabSz="914400" rtl="0" eaLnBrk="1" fontAlgn="auto" latinLnBrk="0" hangingPunct="1">
              <a:lnSpc>
                <a:spcPts val="1864"/>
              </a:lnSpc>
              <a:spcBef>
                <a:spcPts val="0"/>
              </a:spcBef>
              <a:spcAft>
                <a:spcPts val="0"/>
              </a:spcAft>
              <a:buClrTx/>
              <a:buSzTx/>
              <a:buFontTx/>
              <a:buNone/>
              <a:tabLst/>
              <a:defRPr/>
            </a:pPr>
            <a:r>
              <a:rPr kumimoji="0" lang="en-US" sz="1600" b="0" i="0" u="none" strike="noStrike" kern="1200" cap="none" spc="-5" normalizeH="0" baseline="0" noProof="0" smtClean="0">
                <a:ln>
                  <a:noFill/>
                </a:ln>
                <a:solidFill>
                  <a:schemeClr val="bg1"/>
                </a:solidFill>
                <a:effectLst/>
                <a:uLnTx/>
                <a:uFillTx/>
                <a:latin typeface="Arial"/>
                <a:ea typeface="+mn-ea"/>
                <a:cs typeface="Arial"/>
              </a:rPr>
              <a:t>NNRA In-house Training on Criticality Safety Management </a:t>
            </a:r>
            <a:endParaRPr kumimoji="0" lang="en-US" sz="800" b="0" i="0" u="none" strike="noStrike" kern="1200" cap="none" spc="0" normalizeH="0" baseline="0" noProof="0" dirty="0">
              <a:ln>
                <a:noFill/>
              </a:ln>
              <a:solidFill>
                <a:schemeClr val="bg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TotalTime>
  <Words>1327</Words>
  <Application>Microsoft Office PowerPoint</Application>
  <PresentationFormat>On-screen Show (4:3)</PresentationFormat>
  <Paragraphs>162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Criticality Assessment Methodology    by  Mohammed S. Saba </vt:lpstr>
      <vt:lpstr>Objectives</vt:lpstr>
      <vt:lpstr>Relationship to Nuclear Safety</vt:lpstr>
      <vt:lpstr>Fault Identification Process</vt:lpstr>
      <vt:lpstr>Criticality Safety Evolution</vt:lpstr>
      <vt:lpstr>Criticality Safety Assessment</vt:lpstr>
      <vt:lpstr>Criticality Safety Assessment</vt:lpstr>
      <vt:lpstr>Criticality Safety Assessment</vt:lpstr>
      <vt:lpstr>Criticality Safety Assessment</vt:lpstr>
      <vt:lpstr>Criticality Safety Assessment</vt:lpstr>
      <vt:lpstr>Criticality Safety Assessment</vt:lpstr>
      <vt:lpstr>Criticality Safety Assessment</vt:lpstr>
      <vt:lpstr>Criticality Safety Assessment</vt:lpstr>
      <vt:lpstr>Scope</vt:lpstr>
      <vt:lpstr>Background</vt:lpstr>
      <vt:lpstr>Assumptions</vt:lpstr>
      <vt:lpstr>Controls</vt:lpstr>
      <vt:lpstr>Models</vt:lpstr>
      <vt:lpstr>Results</vt:lpstr>
      <vt:lpstr>Results</vt:lpstr>
      <vt:lpstr>Upset Conditions</vt:lpstr>
      <vt:lpstr>Safety Requirements</vt:lpstr>
      <vt:lpstr>Compliance &amp; Verification</vt:lpstr>
      <vt:lpstr>Annexes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Little</dc:creator>
  <cp:lastModifiedBy>SHUAIBU.MOHAMMED</cp:lastModifiedBy>
  <cp:revision>5</cp:revision>
  <dcterms:created xsi:type="dcterms:W3CDTF">2021-01-10T10:56:21Z</dcterms:created>
  <dcterms:modified xsi:type="dcterms:W3CDTF">2021-02-04T08:05:06Z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2015-02-10T00:00:00Z</vt:filetime>
  </property>
  <property fmtid="{D5CDD505-2E9C-101B-9397-08002B2CF9AE}" pid="3" name="Creator">
    <vt:lpwstr>Acrobat PDFMaker 11 for PowerPoint</vt:lpwstr>
  </property>
  <property fmtid="{D5CDD505-2E9C-101B-9397-08002B2CF9AE}" pid="4" name="LastSaved">
    <vt:filetime>2021-01-10T00:00:00Z</vt:filetime>
  </property>
</Properties>
</file>