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309" r:id="rId5"/>
    <p:sldId id="260" r:id="rId6"/>
    <p:sldId id="310" r:id="rId7"/>
    <p:sldId id="261" r:id="rId8"/>
    <p:sldId id="262" r:id="rId9"/>
    <p:sldId id="311" r:id="rId10"/>
    <p:sldId id="286" r:id="rId11"/>
    <p:sldId id="287" r:id="rId12"/>
    <p:sldId id="288" r:id="rId13"/>
    <p:sldId id="291" r:id="rId14"/>
    <p:sldId id="327" r:id="rId1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491" autoAdjust="0"/>
  </p:normalViewPr>
  <p:slideViewPr>
    <p:cSldViewPr>
      <p:cViewPr varScale="1">
        <p:scale>
          <a:sx n="70" d="100"/>
          <a:sy n="70" d="100"/>
        </p:scale>
        <p:origin x="714" y="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49B21E-6A75-4200-8E8D-9A43CE8B6222}" type="datetimeFigureOut">
              <a:rPr lang="en-US" smtClean="0"/>
              <a:pPr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E3ADC9-8608-4517-9F1A-7ECFF3B73D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7039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ADC9-8608-4517-9F1A-7ECFF3B73D9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4259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ADC9-8608-4517-9F1A-7ECFF3B73D9E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7799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baseline="0" dirty="0" smtClean="0"/>
          </a:p>
          <a:p>
            <a:endParaRPr lang="en-US" altLang="en-US" dirty="0" smtClean="0"/>
          </a:p>
        </p:txBody>
      </p:sp>
      <p:sp>
        <p:nvSpPr>
          <p:cNvPr id="174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CE521A-5278-43A2-B089-23E36E6C59EA}" type="slidenum">
              <a:rPr lang="en-US" altLang="en-US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356712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3851F5-15AF-448B-9A65-B4A23ECE473F}" type="slidenum">
              <a:rPr lang="en-US" altLang="en-US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359810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endParaRPr lang="en-US" baseline="0" dirty="0" smtClean="0"/>
          </a:p>
          <a:p>
            <a:pPr>
              <a:buFont typeface="Wingdings" pitchFamily="2" charset="2"/>
              <a:buNone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ADC9-8608-4517-9F1A-7ECFF3B73D9E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766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ADC9-8608-4517-9F1A-7ECFF3B73D9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340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ADC9-8608-4517-9F1A-7ECFF3B73D9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7812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AB6DCD-110E-4094-87F3-B1BBA080CCF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7296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ADC9-8608-4517-9F1A-7ECFF3B73D9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7969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FAB6DCD-110E-4094-87F3-B1BBA080CCFF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820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pPr lvl="2" algn="just" eaLnBrk="1" hangingPunct="1"/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ADC9-8608-4517-9F1A-7ECFF3B73D9E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242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ADC9-8608-4517-9F1A-7ECFF3B73D9E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1201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E3ADC9-8608-4517-9F1A-7ECFF3B73D9E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97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825F7B-ABD5-4DF9-BFC5-E6C2171A98F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CD0E95-DCBB-4454-880A-946BCEB0E5E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00A1BB-3EE2-4110-ABAD-89A5561697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888AE-3702-410C-BB1F-49F986916E7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4B78F-A110-44E8-B45A-F9242506450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8E3092-1AE2-496A-8CCC-1F2782830B6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6ADE5A-0F72-40B3-8270-FFC4BBABF04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38D77C-71B4-4D86-A762-738BFE2A5A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2DE91A-4CE4-4A2F-BDB9-2E0CAC91B49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19E28C-F7E6-463F-B98D-53693EF2F2F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FEF695-AD44-4B67-8B39-3003BF09B5D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IAEA FELLOWSHIP PROGRAMME ON REVIEW AND  ASSESSMENT OF SITING APPLICATIONS  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49339C00-333F-4BEE-A66F-F99CD31B291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sz="4400" b="1" dirty="0" smtClean="0">
                <a:cs typeface="Arial" pitchFamily="34" charset="0"/>
              </a:rPr>
              <a:t>PERFORMANCE OF REVIEW AND ASSESSMENT OF SITING DOCUMENTS</a:t>
            </a:r>
            <a:endParaRPr lang="en-US" sz="4400" b="1" dirty="0">
              <a:solidFill>
                <a:srgbClr val="FF0000"/>
              </a:solidFill>
              <a:latin typeface="Tw Cen M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2"/>
            <a:endParaRPr lang="en-US" sz="2800" i="1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lvl="2"/>
            <a:r>
              <a:rPr lang="en-US" sz="2800" i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By</a:t>
            </a: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lvl="2"/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/>
            </a:r>
            <a:br>
              <a:rPr lang="en-US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</a:br>
            <a:r>
              <a:rPr lang="en-US" sz="2800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AKE .O. ADERINOYE</a:t>
            </a:r>
            <a:endParaRPr lang="en-US" dirty="0" smtClean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1143000" y="26988"/>
            <a:ext cx="9273480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SCOPE OF SITE EVALUATION REPORT</a:t>
            </a:r>
            <a:r>
              <a:rPr lang="en-US" altLang="en-US" dirty="0" smtClean="0">
                <a:latin typeface="Arial" charset="0"/>
                <a:cs typeface="Arial" charset="0"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1357313"/>
          <a:ext cx="11277600" cy="5003800"/>
        </p:xfrm>
        <a:graphic>
          <a:graphicData uri="http://schemas.openxmlformats.org/drawingml/2006/table">
            <a:tbl>
              <a:tblPr/>
              <a:tblGrid>
                <a:gridCol w="5892800"/>
                <a:gridCol w="5384800"/>
              </a:tblGrid>
              <a:tr h="5003800">
                <a:tc>
                  <a:txBody>
                    <a:bodyPr/>
                    <a:lstStyle/>
                    <a:p>
                      <a:pPr marL="342900" marR="0" indent="-34290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6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1. Geography and Demography 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Site Location and Description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Specification of Location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Site Area Map</a:t>
                      </a:r>
                    </a:p>
                    <a:p>
                      <a:pPr marL="857250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Boundaries for Establishing Effluent Release Limits</a:t>
                      </a:r>
                    </a:p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Exclusion Area Authority and Control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Authority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Arrangements for Traffic Control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Abandonment or Relocation of Roads</a:t>
                      </a: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Population Distribution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Population within 10 &amp; 80 km Radius (latest Census &amp; projected)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Transient Population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fr-FR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Population Zone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Population Centers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Population Density    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623" marR="7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8620" marR="0" indent="-38862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 startAt="2"/>
                      </a:pPr>
                      <a:r>
                        <a:rPr lang="en-US" sz="16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Nearby Industrial, Transportation and Military Facilities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Locations and Routes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Description of Facilities, Products and Materials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Pipelines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Waterways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Airports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Projections of Industrial Growth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Military Facilities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Railways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Roads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Mining and Quarrying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Evaluation of Potential Accidents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Determination of Design Basis Events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Effects of Design Basis Events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Offsite Power 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623" marR="7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5371" name="Slide Number Placeholder 3"/>
          <p:cNvSpPr txBox="1">
            <a:spLocks/>
          </p:cNvSpPr>
          <p:nvPr/>
        </p:nvSpPr>
        <p:spPr bwMode="auto">
          <a:xfrm>
            <a:off x="9048751" y="6381750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9839624-6FD0-4EF4-8CE8-45B75A6D1468}" type="slidenum">
              <a:rPr lang="en-US" altLang="en-US" sz="1400"/>
              <a:pPr algn="r" eaLnBrk="1" hangingPunct="1"/>
              <a:t>10</a:t>
            </a:fld>
            <a:endParaRPr lang="en-US" altLang="en-US" sz="1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1143000" y="26988"/>
            <a:ext cx="9129464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SCOPE OF SITE EVALUATION REPORT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0" y="1397000"/>
          <a:ext cx="11277600" cy="5003800"/>
        </p:xfrm>
        <a:graphic>
          <a:graphicData uri="http://schemas.openxmlformats.org/drawingml/2006/table">
            <a:tbl>
              <a:tblPr/>
              <a:tblGrid>
                <a:gridCol w="5892800"/>
                <a:gridCol w="5384800"/>
              </a:tblGrid>
              <a:tr h="500380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3. Meteorology 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Regional Climatology 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General Climate 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Regional Meteorological Conditions for Design and Operating Bases 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Meteorology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Normal and Extreme Values of Meteorological Parameters 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Local Meteorological Conditions for Design and Operating Bases 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Onsite Meteorological Measurements Program.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Emergency preparedness plan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Short Term Diffusion Estimates </a:t>
                      </a:r>
                    </a:p>
                    <a:p>
                      <a:pPr marL="560388" lvl="1" indent="-40005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Long Term Diffusion Estimates  </a:t>
                      </a:r>
                      <a:endParaRPr lang="en-US" sz="4400" kern="1200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623" marR="7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+mj-lt"/>
                        <a:buAutoNum type="arabicPeriod" startAt="4"/>
                      </a:pPr>
                      <a:r>
                        <a:rPr lang="en-US" sz="18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Hydrologic Engineering </a:t>
                      </a:r>
                    </a:p>
                    <a:p>
                      <a:pPr marL="800100" lvl="1" indent="-342900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Hydrologic Description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Floods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Probable Maximum Flood (PMF) on Streams and Rivers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Water Level Determination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Potential Dam Failure, Seismically Induced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Probable Maximum Tsunami Flooding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Cooling Water Canals and Reservoirs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Flooding Protection Requirements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Low Water Considerations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Dispersion, Dilution and Travel Times of Accidental Releases of Liquid Effluents in Surface Waters </a:t>
                      </a:r>
                    </a:p>
                    <a:p>
                      <a:pPr marL="857250" lvl="1" indent="-400050" algn="l" defTabSz="914400" rtl="0" eaLnBrk="1" latinLnBrk="0" hangingPunct="1">
                        <a:buFont typeface="+mj-lt"/>
                        <a:buAutoNum type="romanLcPeriod"/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Ground Water </a:t>
                      </a:r>
                      <a:endParaRPr lang="en-US" sz="1600" kern="1200" baseline="0" dirty="0">
                        <a:solidFill>
                          <a:schemeClr val="tx1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73623" marR="7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6395" name="Slide Number Placeholder 3"/>
          <p:cNvSpPr txBox="1">
            <a:spLocks/>
          </p:cNvSpPr>
          <p:nvPr/>
        </p:nvSpPr>
        <p:spPr bwMode="auto">
          <a:xfrm>
            <a:off x="9048751" y="6310313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348615C9-1444-4036-8333-98DF0160AC51}" type="slidenum">
              <a:rPr lang="en-US" altLang="en-US" sz="1400"/>
              <a:pPr algn="r" eaLnBrk="1" hangingPunct="1"/>
              <a:t>11</a:t>
            </a:fld>
            <a:endParaRPr lang="en-US" altLang="en-US" sz="1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1143000" y="26988"/>
            <a:ext cx="10972800" cy="1143000"/>
          </a:xfrm>
        </p:spPr>
        <p:txBody>
          <a:bodyPr/>
          <a:lstStyle/>
          <a:p>
            <a:r>
              <a:rPr lang="en-US" altLang="en-US" sz="3600" dirty="0" smtClean="0">
                <a:latin typeface="Arial" charset="0"/>
                <a:cs typeface="Arial" charset="0"/>
              </a:rPr>
              <a:t>SCOPE OF SITE EVALUATION REPORT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08001" y="1397001"/>
          <a:ext cx="11112500" cy="4532313"/>
        </p:xfrm>
        <a:graphic>
          <a:graphicData uri="http://schemas.openxmlformats.org/drawingml/2006/table">
            <a:tbl>
              <a:tblPr/>
              <a:tblGrid>
                <a:gridCol w="11112500"/>
              </a:tblGrid>
              <a:tr h="4532313">
                <a:tc>
                  <a:txBody>
                    <a:bodyPr/>
                    <a:lstStyle/>
                    <a:p>
                      <a:r>
                        <a:rPr lang="en-US" sz="2000" b="1" kern="1200" baseline="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5. Geology, Seismology and Geotechnical Engineering</a:t>
                      </a:r>
                    </a:p>
                    <a:p>
                      <a:endParaRPr lang="en-US" sz="2000" b="1" kern="1200" baseline="0" dirty="0" smtClean="0">
                        <a:solidFill>
                          <a:schemeClr val="accent2">
                            <a:lumMod val="75000"/>
                          </a:schemeClr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Basic Geologic and Seismic Information </a:t>
                      </a: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Regional Geology </a:t>
                      </a: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Vibratory Ground Motion </a:t>
                      </a: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Surface Faulting </a:t>
                      </a: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 of Subsurface Materials and Foundations </a:t>
                      </a: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Response of Soil and Rock to Dynamic Loading </a:t>
                      </a: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Liquefaction Potential </a:t>
                      </a: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Techniques to improve </a:t>
                      </a:r>
                      <a:r>
                        <a:rPr lang="fr-FR" sz="1800" kern="1200" baseline="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sub</a:t>
                      </a:r>
                      <a:r>
                        <a:rPr lang="fr-FR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-surface Conditions </a:t>
                      </a: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Subsurface instrumentation</a:t>
                      </a:r>
                    </a:p>
                    <a:p>
                      <a:pPr marL="971550" lvl="1" indent="-514350">
                        <a:buFont typeface="+mj-lt"/>
                        <a:buAutoNum type="romanLcPeriod"/>
                      </a:pP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Stability of Slopes </a:t>
                      </a:r>
                    </a:p>
                  </a:txBody>
                  <a:tcPr marL="73623" marR="7362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441" name="Slide Number Placeholder 3"/>
          <p:cNvSpPr txBox="1">
            <a:spLocks/>
          </p:cNvSpPr>
          <p:nvPr/>
        </p:nvSpPr>
        <p:spPr bwMode="auto">
          <a:xfrm>
            <a:off x="9048751" y="6310313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286E2FA1-E504-4434-873B-9DF418618D16}" type="slidenum">
              <a:rPr lang="en-US" altLang="en-US" sz="1400"/>
              <a:pPr algn="r" eaLnBrk="1" hangingPunct="1"/>
              <a:t>12</a:t>
            </a:fld>
            <a:endParaRPr lang="en-US" altLang="en-US" sz="140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6988"/>
            <a:ext cx="9273480" cy="1143000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ASSESSMENT /AUDIT CALCULATIONS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6751" y="1357314"/>
            <a:ext cx="11239500" cy="4929187"/>
          </a:xfrm>
        </p:spPr>
        <p:txBody>
          <a:bodyPr/>
          <a:lstStyle/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Seismic Hazard Analysis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Site Response Analysis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Tsunami hazard Analysis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Flooding Hazard Analysis</a:t>
            </a:r>
          </a:p>
          <a:p>
            <a:pPr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Radiological Dose Assessment</a:t>
            </a:r>
          </a:p>
        </p:txBody>
      </p:sp>
      <p:sp>
        <p:nvSpPr>
          <p:cNvPr id="22532" name="Slide Number Placeholder 3"/>
          <p:cNvSpPr txBox="1">
            <a:spLocks/>
          </p:cNvSpPr>
          <p:nvPr/>
        </p:nvSpPr>
        <p:spPr bwMode="auto">
          <a:xfrm>
            <a:off x="9048751" y="6310313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 eaLnBrk="1" hangingPunct="1"/>
            <a:fld id="{1253DEF9-29E3-45BD-B5C5-3A05B03DEE67}" type="slidenum">
              <a:rPr lang="en-US" altLang="en-US" sz="1400"/>
              <a:pPr algn="r" eaLnBrk="1" hangingPunct="1"/>
              <a:t>13</a:t>
            </a:fld>
            <a:endParaRPr lang="en-US" altLang="en-US" sz="1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Grp="1" noChangeArrowheads="1"/>
          </p:cNvSpPr>
          <p:nvPr>
            <p:ph type="title"/>
          </p:nvPr>
        </p:nvSpPr>
        <p:spPr>
          <a:xfrm>
            <a:off x="609600" y="2500306"/>
            <a:ext cx="10972800" cy="3286148"/>
          </a:xfrm>
          <a:effectLst>
            <a:glow rad="139700">
              <a:schemeClr val="accent6">
                <a:satMod val="175000"/>
                <a:alpha val="40000"/>
              </a:schemeClr>
            </a:glo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en-US" sz="8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>THANK YOU</a:t>
            </a:r>
            <a:r>
              <a:rPr lang="en-US" sz="7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7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333399"/>
                </a:solidFill>
                <a:effectLst>
                  <a:glow rad="228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" pitchFamily="34" charset="0"/>
                <a:cs typeface="Arial" pitchFamily="34" charset="0"/>
              </a:rPr>
            </a:br>
            <a:endParaRPr lang="en-US" sz="70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333399"/>
              </a:solidFill>
              <a:effectLst>
                <a:glow rad="228600">
                  <a:schemeClr val="accent3">
                    <a:satMod val="175000"/>
                    <a:alpha val="40000"/>
                  </a:schemeClr>
                </a:glo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06272" cy="975643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TABLE OF CONTENTS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764187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Objective of Review &amp; Assessment </a:t>
            </a:r>
          </a:p>
          <a:p>
            <a:pPr algn="just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Basic reference for development of SER </a:t>
            </a:r>
          </a:p>
          <a:p>
            <a:pPr algn="just">
              <a:buNone/>
            </a:pPr>
            <a:endParaRPr lang="en-US" altLang="en-US" dirty="0" smtClean="0">
              <a:latin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Review Phases</a:t>
            </a:r>
          </a:p>
          <a:p>
            <a:pPr lvl="1" algn="just"/>
            <a:r>
              <a:rPr lang="en-US" altLang="en-US" dirty="0" smtClean="0">
                <a:latin typeface="Arial" charset="0"/>
                <a:cs typeface="Arial" charset="0"/>
              </a:rPr>
              <a:t>Format and Contents</a:t>
            </a:r>
          </a:p>
          <a:p>
            <a:pPr lvl="1" algn="just"/>
            <a:r>
              <a:rPr lang="en-US" altLang="en-US" dirty="0" smtClean="0">
                <a:latin typeface="Arial" charset="0"/>
                <a:cs typeface="Arial" charset="0"/>
              </a:rPr>
              <a:t>Detailed Review</a:t>
            </a:r>
          </a:p>
          <a:p>
            <a:pPr lvl="1" algn="just"/>
            <a:r>
              <a:rPr lang="en-US" altLang="en-US" dirty="0" smtClean="0">
                <a:latin typeface="Arial" charset="0"/>
                <a:cs typeface="Arial" charset="0"/>
              </a:rPr>
              <a:t>Review Against Operating Experience Feedback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8AE-3702-410C-BB1F-49F986916E76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578280" cy="831627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REVIEW &amp; ASSESSMENT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2776"/>
            <a:ext cx="10515600" cy="4764187"/>
          </a:xfrm>
        </p:spPr>
        <p:txBody>
          <a:bodyPr/>
          <a:lstStyle/>
          <a:p>
            <a:pPr lvl="1" algn="just"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Review and assessment is one of the major functions of a Regulatory Body 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A thorough review and assessment of Site Evaluation Report (SER) is performed by regulatory body: 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en-US" dirty="0" smtClean="0">
                <a:latin typeface="Arial" charset="0"/>
                <a:cs typeface="Arial" charset="0"/>
              </a:rPr>
              <a:t>The effects of external events (natural origin or human induced)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en-US" dirty="0" smtClean="0">
                <a:latin typeface="Arial" charset="0"/>
                <a:cs typeface="Arial" charset="0"/>
              </a:rPr>
              <a:t>The characteristics of the site and its environment that could influence the transfer to persons and the environment of radioactive material that has been released;</a:t>
            </a:r>
          </a:p>
          <a:p>
            <a:pPr lvl="2" algn="just">
              <a:buFont typeface="Arial" pitchFamily="34" charset="0"/>
              <a:buChar char="•"/>
            </a:pPr>
            <a:r>
              <a:rPr lang="en-US" altLang="en-US" dirty="0" smtClean="0">
                <a:latin typeface="Arial" charset="0"/>
                <a:cs typeface="Arial" charset="0"/>
              </a:rPr>
              <a:t>The population density and population distribution and other characteristics of the external zone that may affect the possibility of implementing emergency measures.</a:t>
            </a:r>
          </a:p>
          <a:p>
            <a:pPr lvl="1" algn="just">
              <a:buFont typeface="Wingdings" pitchFamily="2" charset="2"/>
              <a:buChar char="q"/>
            </a:pPr>
            <a:r>
              <a:rPr lang="en-US" altLang="en-US" dirty="0" smtClean="0">
                <a:latin typeface="Arial" charset="0"/>
                <a:cs typeface="Arial" charset="0"/>
              </a:rPr>
              <a:t>Ensure the design basis and its adequacy for an NPP have been fully established and authorization for Site registration may be granted.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8AE-3702-410C-BB1F-49F986916E76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49589" cy="870117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OBJECTIVE OF REVIEW &amp; ASSESSMENT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9411"/>
            <a:ext cx="10515600" cy="4877552"/>
          </a:xfrm>
        </p:spPr>
        <p:txBody>
          <a:bodyPr/>
          <a:lstStyle/>
          <a:p>
            <a:pPr marL="514350" lvl="2" indent="-514350" algn="just" eaLnBrk="1" hangingPunct="1">
              <a:buNone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following are the objectives of review and assessment: </a:t>
            </a:r>
          </a:p>
          <a:p>
            <a:pPr marL="571500" lvl="2" indent="-571500" algn="just" eaLnBrk="1" hangingPunct="1">
              <a:buFont typeface="+mj-lt"/>
              <a:buAutoNum type="romanLcPeriod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evaluate submissions with reference to regulatory requirements as defined by national regulations, regulatory guides, IAEA safety standards, industrial codes etc</a:t>
            </a:r>
          </a:p>
          <a:p>
            <a:pPr marL="571500" lvl="2" indent="-571500" algn="just" eaLnBrk="1" hangingPunct="1">
              <a:buFont typeface="+mj-lt"/>
              <a:buAutoNum type="romanLcPeriod"/>
            </a:pPr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71500" lvl="2" indent="-571500" algn="just">
              <a:buFont typeface="+mj-lt"/>
              <a:buAutoNum type="romanLcPeriod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determine whether the site complies with the safety objective, principles and criteria </a:t>
            </a:r>
          </a:p>
          <a:p>
            <a:pPr marL="571500" lvl="2" indent="-571500" algn="just">
              <a:buFont typeface="+mj-lt"/>
              <a:buAutoNum type="romanLcPeriod"/>
            </a:pPr>
            <a:endParaRPr lang="en-US" sz="24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571500" lvl="2" indent="-571500" algn="just">
              <a:buFont typeface="+mj-lt"/>
              <a:buAutoNum type="romanLcPeriod"/>
            </a:pPr>
            <a:r>
              <a:rPr lang="en-US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To ensure that the site is within safe envelop (making sure NO BLINDSPOT, nothing undefined as regards site of choice, we must have ALL INFORMATION)</a:t>
            </a:r>
          </a:p>
          <a:p>
            <a:pPr marL="571500" lvl="2" indent="-571500" algn="just" eaLnBrk="1" hangingPunct="1">
              <a:buNone/>
            </a:pPr>
            <a:endParaRPr lang="en-US" sz="2800" dirty="0" smtClean="0">
              <a:solidFill>
                <a:prstClr val="black"/>
              </a:solidFill>
            </a:endParaRPr>
          </a:p>
          <a:p>
            <a:pPr marL="571500" lvl="2" indent="-571500" algn="just" eaLnBrk="1" hangingPunct="1">
              <a:buFont typeface="Courier New" pitchFamily="49" charset="0"/>
              <a:buChar char="o"/>
            </a:pPr>
            <a:endParaRPr lang="en-US" sz="2800" dirty="0" smtClean="0">
              <a:solidFill>
                <a:prstClr val="black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794304" cy="1047651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BASIC REFERENCE FOR R&amp;A OF SER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28800"/>
            <a:ext cx="10515600" cy="4548163"/>
          </a:xfrm>
        </p:spPr>
        <p:txBody>
          <a:bodyPr/>
          <a:lstStyle/>
          <a:p>
            <a:pPr marL="0" indent="0" algn="just">
              <a:buFont typeface="Wingdings" pitchFamily="2" charset="2"/>
              <a:buChar char="q"/>
            </a:pPr>
            <a:r>
              <a:rPr lang="en-US" altLang="en-US" sz="2400" dirty="0" smtClean="0">
                <a:latin typeface="Arial" charset="0"/>
                <a:cs typeface="Arial" charset="0"/>
              </a:rPr>
              <a:t>Acceptance Criteria against which review is performed is agreed between the regulator and applicant before the submission of SER and is used by the review team. </a:t>
            </a:r>
          </a:p>
          <a:p>
            <a:pPr marL="0" indent="0" algn="just">
              <a:buFont typeface="Wingdings" pitchFamily="2" charset="2"/>
              <a:buChar char="q"/>
            </a:pPr>
            <a:r>
              <a:rPr lang="en-US" altLang="en-US" sz="2400" dirty="0" smtClean="0">
                <a:latin typeface="Arial" charset="0"/>
                <a:cs typeface="Arial" charset="0"/>
              </a:rPr>
              <a:t>The documents which serve as reference for acceptance criteria are:</a:t>
            </a:r>
          </a:p>
          <a:p>
            <a:pPr lvl="1" algn="just"/>
            <a:r>
              <a:rPr lang="en-US" altLang="en-US" b="1" dirty="0" smtClean="0">
                <a:latin typeface="Arial" charset="0"/>
                <a:cs typeface="Arial" charset="0"/>
              </a:rPr>
              <a:t>Regulatory Guide 1.70 “Standard Format and Content of Safety Analysis Reports for Nuclear Power Plants”</a:t>
            </a:r>
          </a:p>
          <a:p>
            <a:pPr lvl="1" algn="just"/>
            <a:r>
              <a:rPr lang="en-US" altLang="en-US" dirty="0" smtClean="0">
                <a:latin typeface="Arial" charset="0"/>
                <a:cs typeface="Arial" charset="0"/>
              </a:rPr>
              <a:t>National Regulations</a:t>
            </a:r>
          </a:p>
          <a:p>
            <a:pPr lvl="1" algn="just"/>
            <a:r>
              <a:rPr lang="en-US" altLang="en-US" b="1" dirty="0" smtClean="0">
                <a:latin typeface="Arial" charset="0"/>
                <a:cs typeface="Arial" charset="0"/>
              </a:rPr>
              <a:t>NRC regulatory Guides</a:t>
            </a:r>
          </a:p>
          <a:p>
            <a:pPr lvl="1" algn="just"/>
            <a:r>
              <a:rPr lang="en-US" altLang="en-US" dirty="0" smtClean="0">
                <a:latin typeface="Arial" charset="0"/>
                <a:cs typeface="Arial" charset="0"/>
              </a:rPr>
              <a:t>IAEA Safety Standards</a:t>
            </a:r>
          </a:p>
          <a:p>
            <a:pPr lvl="1" algn="just"/>
            <a:r>
              <a:rPr lang="en-US" altLang="en-US" b="1" dirty="0" smtClean="0">
                <a:latin typeface="Arial" charset="0"/>
                <a:cs typeface="Arial" charset="0"/>
              </a:rPr>
              <a:t>National &amp; International Experience Feedback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8AE-3702-410C-BB1F-49F986916E76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9486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REVIEW PHASES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5032"/>
            <a:ext cx="10515600" cy="5181600"/>
          </a:xfrm>
        </p:spPr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en-US" altLang="en-US" sz="2400" dirty="0" smtClean="0">
                <a:latin typeface="Arial" charset="0"/>
                <a:cs typeface="Arial" charset="0"/>
              </a:rPr>
              <a:t>There are 3 PHASES OF REVIEW AND ASSESSMENT of the SER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During the Phase 1, what we do as a RB is to check the format and content for completeness by comparing the SER with the USNRC Regulatory Guide, RG 1.70 (2 – 3 weeks)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RG 1.70 has different chapters addressing different areas of the NPP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RG 1.70 chapter 2 addresses site characteristics and its divided into five (5) different sections. These sections give specific parameters required to determine suitability of a site.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Each section has its objective(s) and the specific parameters required to address such objectives.</a:t>
            </a:r>
          </a:p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Its after confirming completeness of the required parameters, that we will go the second phase of review and assessment (Phase 2) - </a:t>
            </a:r>
            <a:r>
              <a:rPr lang="en-US" altLang="en-US" sz="2400" dirty="0" smtClean="0">
                <a:latin typeface="Arial" pitchFamily="34" charset="0"/>
                <a:cs typeface="Arial" pitchFamily="34" charset="0"/>
              </a:rPr>
              <a:t>Detailed review in the light of Regulations, Regulatory Guides and 	Standard Review Plans (SRP) (5 – 6 or 8 months)</a:t>
            </a:r>
            <a:endParaRPr lang="en-US" sz="2400" dirty="0" smtClean="0">
              <a:ln>
                <a:solidFill>
                  <a:schemeClr val="accent1">
                    <a:lumMod val="75000"/>
                  </a:schemeClr>
                </a:solidFill>
              </a:ln>
              <a:latin typeface="Arial" pitchFamily="34" charset="0"/>
              <a:cs typeface="Arial" pitchFamily="34" charset="0"/>
            </a:endParaRPr>
          </a:p>
          <a:p>
            <a:pPr algn="just">
              <a:buFont typeface="Courier New" pitchFamily="49" charset="0"/>
              <a:buChar char="o"/>
            </a:pP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8641"/>
            <a:ext cx="10515600" cy="720079"/>
          </a:xfrm>
        </p:spPr>
        <p:txBody>
          <a:bodyPr/>
          <a:lstStyle/>
          <a:p>
            <a:pPr algn="ctr"/>
            <a:r>
              <a:rPr lang="en-US" sz="3600" dirty="0" smtClean="0">
                <a:latin typeface="Arial" pitchFamily="34" charset="0"/>
                <a:cs typeface="Arial" pitchFamily="34" charset="0"/>
              </a:rPr>
              <a:t>REGULATORY GUIDANCE</a:t>
            </a:r>
            <a:endParaRPr lang="en-US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80728"/>
            <a:ext cx="10515600" cy="5196235"/>
          </a:xfrm>
        </p:spPr>
        <p:txBody>
          <a:bodyPr/>
          <a:lstStyle/>
          <a:p>
            <a:pPr marL="347663" lvl="3" algn="just">
              <a:spcBef>
                <a:spcPct val="0"/>
              </a:spcBef>
            </a:pPr>
            <a:r>
              <a:rPr lang="en-US" altLang="en-US" sz="2400" b="1" dirty="0" smtClean="0">
                <a:latin typeface="Arial" charset="0"/>
                <a:cs typeface="Arial" charset="0"/>
              </a:rPr>
              <a:t>NUREG-800 Standard Review Plan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b="1" dirty="0" smtClean="0">
                <a:latin typeface="Arial" charset="0"/>
                <a:cs typeface="Arial" charset="0"/>
              </a:rPr>
              <a:t>10 CFR part 100, "Reactor site Criteria“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RG 4.7, General Site Suitability Criteria for Nuclear Power Stations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RG 1.23, Meteorological Monitoring Programs for Nuclear Power Plants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RG 1.91, Evaluations of Explosions Postulated To Occur on Transportation Routes near Nuclear Power Plants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RG 1.111, Methods for Estimating Atmospheric Transport and Dispersion of Gaseous Effluents in Routine Releases from Light-Water-Cooled Reactors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RG 1.132, Site Investigations for Foundations of Nuclear Power Plants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RG 1.138, Laboratory Investigations of Soils and Rocks for Engineering Analysis and Design of Nuclear Power Plants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RG 1.145, Atmospheric Dispersion Models for Potential Accident Consequence Assessments at Nuclear Power Plants 1 02/1983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RG 1.60, Design Response Spectra for Seismic Design of Nuclear Power Plants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8AE-3702-410C-BB1F-49F986916E76}" type="slidenum">
              <a:rPr lang="en-GB" smtClean="0"/>
              <a:pPr/>
              <a:t>7</a:t>
            </a:fld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87611"/>
          </a:xfrm>
        </p:spPr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REGULATORY GUIDANCE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4744"/>
            <a:ext cx="10515600" cy="5052219"/>
          </a:xfrm>
        </p:spPr>
        <p:txBody>
          <a:bodyPr/>
          <a:lstStyle/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NS-R-3, "Site Evaluation for Nuclear Installations"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NS-G-3.1, "External Human Induced Events in Site Evaluation for Nuclear Power Plants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NS-G-3.2, "Dispersion of Radioactive Material in Air and Water and consideration of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Population Distribution in Site Evaluation for Nuclear Power Plants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NS-G-3.3, "Evaluation of Seismic Hazards for Nuclear Power Plants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NS-G-3.4, "Meteorological Events in Site Evaluation for Nuclear Power Plants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NS-G-3.5, "Flood Hazard for Nuclear Power Plants on Coastal and River sites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NS-G-3.6, "Geotechnical Aspects of Site Evaluation and Foundations for Nuclear Power Plants</a:t>
            </a:r>
          </a:p>
          <a:p>
            <a:pPr marL="347663" lvl="3" algn="just">
              <a:spcBef>
                <a:spcPct val="0"/>
              </a:spcBef>
            </a:pPr>
            <a:r>
              <a:rPr lang="en-US" altLang="en-US" sz="2400" dirty="0" smtClean="0">
                <a:latin typeface="Arial" charset="0"/>
                <a:cs typeface="Arial" charset="0"/>
              </a:rPr>
              <a:t>GSR Part 2 &amp; 50-C-SG-Q9, "Quality Assurance in </a:t>
            </a:r>
            <a:r>
              <a:rPr lang="en-US" altLang="en-US" sz="2400" dirty="0" err="1" smtClean="0">
                <a:latin typeface="Arial" charset="0"/>
                <a:cs typeface="Arial" charset="0"/>
              </a:rPr>
              <a:t>Siting</a:t>
            </a:r>
            <a:r>
              <a:rPr lang="en-US" altLang="en-US" sz="2400" dirty="0" smtClean="0">
                <a:latin typeface="Arial" charset="0"/>
                <a:cs typeface="Arial" charset="0"/>
              </a:rPr>
              <a:t>"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8AE-3702-410C-BB1F-49F986916E76}" type="slidenum">
              <a:rPr lang="en-GB" smtClean="0"/>
              <a:pPr/>
              <a:t>8</a:t>
            </a:fld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en-US" sz="3600" dirty="0" smtClean="0">
                <a:latin typeface="Arial" charset="0"/>
                <a:cs typeface="Arial" charset="0"/>
              </a:rPr>
              <a:t>REVIEW PHASES cont…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Courier New" pitchFamily="49" charset="0"/>
              <a:buChar char="o"/>
            </a:pP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Third Phase (Phase 3) of review has to do with International Experience Feedback in NPP </a:t>
            </a:r>
            <a:r>
              <a:rPr lang="en-US" sz="2400" dirty="0" err="1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Siting</a:t>
            </a:r>
            <a:r>
              <a:rPr lang="en-US" sz="2400" dirty="0" smtClean="0">
                <a:ln>
                  <a:solidFill>
                    <a:schemeClr val="accent1">
                      <a:lumMod val="75000"/>
                    </a:schemeClr>
                  </a:solidFill>
                </a:ln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(lessons learnt) based on:</a:t>
            </a: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International reports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Incident reporting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Literatures from nuclear industry with close relations to the site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Engineering judgment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IRRS (Integrated Regulatory Review Service) reports applicable to the type of NPP proposed to be constructed: these reports can be downloaded from the IAEA website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B888AE-3702-410C-BB1F-49F986916E76}" type="slidenum">
              <a:rPr lang="en-GB" smtClean="0"/>
              <a:pPr/>
              <a:t>9</a:t>
            </a:fld>
            <a:endParaRPr lang="en-GB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ERF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PERF</Template>
  <TotalTime>63512</TotalTime>
  <Words>1086</Words>
  <Application>Microsoft Office PowerPoint</Application>
  <PresentationFormat>Widescreen</PresentationFormat>
  <Paragraphs>169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Courier New</vt:lpstr>
      <vt:lpstr>Tw Cen MT</vt:lpstr>
      <vt:lpstr>Wingdings</vt:lpstr>
      <vt:lpstr>PERF</vt:lpstr>
      <vt:lpstr>PERFORMANCE OF REVIEW AND ASSESSMENT OF SITING DOCUMENTS</vt:lpstr>
      <vt:lpstr>TABLE OF CONTENTS</vt:lpstr>
      <vt:lpstr>REVIEW &amp; ASSESSMENT</vt:lpstr>
      <vt:lpstr>OBJECTIVE OF REVIEW &amp; ASSESSMENT</vt:lpstr>
      <vt:lpstr>BASIC REFERENCE FOR R&amp;A OF SER</vt:lpstr>
      <vt:lpstr>REVIEW PHASES</vt:lpstr>
      <vt:lpstr>REGULATORY GUIDANCE</vt:lpstr>
      <vt:lpstr>REGULATORY GUIDANCE</vt:lpstr>
      <vt:lpstr>REVIEW PHASES cont…</vt:lpstr>
      <vt:lpstr>SCOPE OF SITE EVALUATION REPORT </vt:lpstr>
      <vt:lpstr>SCOPE OF SITE EVALUATION REPORT</vt:lpstr>
      <vt:lpstr>SCOPE OF SITE EVALUATION REPORT</vt:lpstr>
      <vt:lpstr>ASSESSMENT /AUDIT CALCULATIONS</vt:lpstr>
      <vt:lpstr>THANK YOU </vt:lpstr>
    </vt:vector>
  </TitlesOfParts>
  <Company>HP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oluwatosin.ake</dc:creator>
  <cp:lastModifiedBy>Administrator</cp:lastModifiedBy>
  <cp:revision>149</cp:revision>
  <dcterms:created xsi:type="dcterms:W3CDTF">2020-12-29T08:15:57Z</dcterms:created>
  <dcterms:modified xsi:type="dcterms:W3CDTF">2021-02-24T10:24:11Z</dcterms:modified>
</cp:coreProperties>
</file>